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256" r:id="rId5"/>
    <p:sldId id="257" r:id="rId6"/>
    <p:sldId id="422" r:id="rId7"/>
    <p:sldId id="447" r:id="rId8"/>
    <p:sldId id="446" r:id="rId9"/>
    <p:sldId id="445" r:id="rId10"/>
    <p:sldId id="292" r:id="rId11"/>
    <p:sldId id="288" r:id="rId12"/>
    <p:sldId id="263" r:id="rId13"/>
    <p:sldId id="258" r:id="rId14"/>
    <p:sldId id="283" r:id="rId15"/>
    <p:sldId id="289" r:id="rId16"/>
    <p:sldId id="290" r:id="rId17"/>
    <p:sldId id="293" r:id="rId18"/>
    <p:sldId id="286" r:id="rId19"/>
    <p:sldId id="291" r:id="rId20"/>
    <p:sldId id="294" r:id="rId21"/>
    <p:sldId id="287" r:id="rId22"/>
    <p:sldId id="265" r:id="rId23"/>
    <p:sldId id="259" r:id="rId24"/>
    <p:sldId id="452" r:id="rId25"/>
    <p:sldId id="448" r:id="rId26"/>
    <p:sldId id="449" r:id="rId27"/>
    <p:sldId id="359" r:id="rId28"/>
    <p:sldId id="450" r:id="rId29"/>
    <p:sldId id="451" r:id="rId30"/>
    <p:sldId id="26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C91D07-AC42-4963-9635-0AEE918414FD}" v="1" dt="2023-10-24T16:16:50.525"/>
    <p1510:client id="{D6F107C4-5C03-1676-2652-A6BBB1B020A6}" v="1" dt="2023-11-07T15:37:39.5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6" autoAdjust="0"/>
    <p:restoredTop sz="66452" autoAdjust="0"/>
  </p:normalViewPr>
  <p:slideViewPr>
    <p:cSldViewPr snapToGrid="0">
      <p:cViewPr varScale="1">
        <p:scale>
          <a:sx n="44" d="100"/>
          <a:sy n="44" d="100"/>
        </p:scale>
        <p:origin x="154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h Reed" userId="S::josh.reed@bacp.co.uk::17f88b1c-515c-4953-9185-c3a9fd019632" providerId="AD" clId="Web-{D6F107C4-5C03-1676-2652-A6BBB1B020A6}"/>
    <pc:docChg chg="delSld modSld">
      <pc:chgData name="Josh Reed" userId="S::josh.reed@bacp.co.uk::17f88b1c-515c-4953-9185-c3a9fd019632" providerId="AD" clId="Web-{D6F107C4-5C03-1676-2652-A6BBB1B020A6}" dt="2023-11-07T15:37:39.581" v="6"/>
      <pc:docMkLst>
        <pc:docMk/>
      </pc:docMkLst>
      <pc:sldChg chg="modNotes">
        <pc:chgData name="Josh Reed" userId="S::josh.reed@bacp.co.uk::17f88b1c-515c-4953-9185-c3a9fd019632" providerId="AD" clId="Web-{D6F107C4-5C03-1676-2652-A6BBB1B020A6}" dt="2023-11-07T14:33:48.333" v="5"/>
        <pc:sldMkLst>
          <pc:docMk/>
          <pc:sldMk cId="2900669780" sldId="258"/>
        </pc:sldMkLst>
      </pc:sldChg>
      <pc:sldChg chg="del">
        <pc:chgData name="Josh Reed" userId="S::josh.reed@bacp.co.uk::17f88b1c-515c-4953-9185-c3a9fd019632" providerId="AD" clId="Web-{D6F107C4-5C03-1676-2652-A6BBB1B020A6}" dt="2023-11-07T15:37:39.581" v="6"/>
        <pc:sldMkLst>
          <pc:docMk/>
          <pc:sldMk cId="3592812468" sldId="266"/>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50097B-F672-457F-A00B-8FCF5E924D16}"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EE21B3D8-4F1D-425B-8F1A-B4EBDC516C6E}">
      <dgm:prSet/>
      <dgm:spPr/>
      <dgm:t>
        <a:bodyPr/>
        <a:lstStyle/>
        <a:p>
          <a:pPr>
            <a:lnSpc>
              <a:spcPct val="100000"/>
            </a:lnSpc>
            <a:defRPr cap="all"/>
          </a:pPr>
          <a:r>
            <a:rPr lang="en-GB"/>
            <a:t>Theories </a:t>
          </a:r>
          <a:endParaRPr lang="en-US"/>
        </a:p>
      </dgm:t>
    </dgm:pt>
    <dgm:pt modelId="{81E8016C-0344-4F38-B8EC-4F5CFA1D67A0}" type="parTrans" cxnId="{D4897A09-3315-40F9-8C91-581730EAB38D}">
      <dgm:prSet/>
      <dgm:spPr/>
      <dgm:t>
        <a:bodyPr/>
        <a:lstStyle/>
        <a:p>
          <a:endParaRPr lang="en-US"/>
        </a:p>
      </dgm:t>
    </dgm:pt>
    <dgm:pt modelId="{ED557374-2254-4BBA-9973-42FA30E1DC85}" type="sibTrans" cxnId="{D4897A09-3315-40F9-8C91-581730EAB38D}">
      <dgm:prSet/>
      <dgm:spPr/>
      <dgm:t>
        <a:bodyPr/>
        <a:lstStyle/>
        <a:p>
          <a:endParaRPr lang="en-US"/>
        </a:p>
      </dgm:t>
    </dgm:pt>
    <dgm:pt modelId="{626CB72E-10C3-49C4-894B-655A7801BB47}">
      <dgm:prSet/>
      <dgm:spPr/>
      <dgm:t>
        <a:bodyPr/>
        <a:lstStyle/>
        <a:p>
          <a:pPr>
            <a:lnSpc>
              <a:spcPct val="100000"/>
            </a:lnSpc>
            <a:defRPr cap="all"/>
          </a:pPr>
          <a:r>
            <a:rPr lang="en-GB"/>
            <a:t>Training </a:t>
          </a:r>
          <a:endParaRPr lang="en-US"/>
        </a:p>
      </dgm:t>
    </dgm:pt>
    <dgm:pt modelId="{8683F744-B8FF-4ADC-B783-146D3A72CE38}" type="parTrans" cxnId="{E10394E7-400E-4D45-AD7E-24C531CD0AA4}">
      <dgm:prSet/>
      <dgm:spPr/>
      <dgm:t>
        <a:bodyPr/>
        <a:lstStyle/>
        <a:p>
          <a:endParaRPr lang="en-US"/>
        </a:p>
      </dgm:t>
    </dgm:pt>
    <dgm:pt modelId="{C0CAE3D4-B58C-4D02-9357-07F76D9EAD2F}" type="sibTrans" cxnId="{E10394E7-400E-4D45-AD7E-24C531CD0AA4}">
      <dgm:prSet/>
      <dgm:spPr/>
      <dgm:t>
        <a:bodyPr/>
        <a:lstStyle/>
        <a:p>
          <a:endParaRPr lang="en-US"/>
        </a:p>
      </dgm:t>
    </dgm:pt>
    <dgm:pt modelId="{BFEE5789-543A-4DC1-8EE7-C12BCAF9AC21}">
      <dgm:prSet/>
      <dgm:spPr/>
      <dgm:t>
        <a:bodyPr/>
        <a:lstStyle/>
        <a:p>
          <a:pPr>
            <a:lnSpc>
              <a:spcPct val="100000"/>
            </a:lnSpc>
            <a:defRPr cap="all"/>
          </a:pPr>
          <a:r>
            <a:rPr lang="en-GB"/>
            <a:t>Practice </a:t>
          </a:r>
          <a:endParaRPr lang="en-US"/>
        </a:p>
      </dgm:t>
    </dgm:pt>
    <dgm:pt modelId="{63A5C692-ABFE-41FC-B783-E80AB795FBD3}" type="parTrans" cxnId="{02C88F0F-6337-4A33-8C26-86C71332664E}">
      <dgm:prSet/>
      <dgm:spPr/>
      <dgm:t>
        <a:bodyPr/>
        <a:lstStyle/>
        <a:p>
          <a:endParaRPr lang="en-US"/>
        </a:p>
      </dgm:t>
    </dgm:pt>
    <dgm:pt modelId="{2698C3BF-6127-41EE-9EAA-F109D72831E4}" type="sibTrans" cxnId="{02C88F0F-6337-4A33-8C26-86C71332664E}">
      <dgm:prSet/>
      <dgm:spPr/>
      <dgm:t>
        <a:bodyPr/>
        <a:lstStyle/>
        <a:p>
          <a:endParaRPr lang="en-US"/>
        </a:p>
      </dgm:t>
    </dgm:pt>
    <dgm:pt modelId="{CE0B83F9-3BB5-4312-812B-19A42FD22849}" type="pres">
      <dgm:prSet presAssocID="{F750097B-F672-457F-A00B-8FCF5E924D16}" presName="root" presStyleCnt="0">
        <dgm:presLayoutVars>
          <dgm:dir/>
          <dgm:resizeHandles val="exact"/>
        </dgm:presLayoutVars>
      </dgm:prSet>
      <dgm:spPr/>
    </dgm:pt>
    <dgm:pt modelId="{EBA67454-2A07-4247-84CF-EB736FAD389F}" type="pres">
      <dgm:prSet presAssocID="{EE21B3D8-4F1D-425B-8F1A-B4EBDC516C6E}" presName="compNode" presStyleCnt="0"/>
      <dgm:spPr/>
    </dgm:pt>
    <dgm:pt modelId="{E2711F44-206B-4048-A370-41810B0148F8}" type="pres">
      <dgm:prSet presAssocID="{EE21B3D8-4F1D-425B-8F1A-B4EBDC516C6E}" presName="iconBgRect" presStyleLbl="bgShp" presStyleIdx="0" presStyleCnt="3"/>
      <dgm:spPr/>
    </dgm:pt>
    <dgm:pt modelId="{04828559-8C98-4FFB-B953-E836E4804935}" type="pres">
      <dgm:prSet presAssocID="{EE21B3D8-4F1D-425B-8F1A-B4EBDC516C6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4FD6738B-F21D-46C9-829F-889E4AAEF2ED}" type="pres">
      <dgm:prSet presAssocID="{EE21B3D8-4F1D-425B-8F1A-B4EBDC516C6E}" presName="spaceRect" presStyleCnt="0"/>
      <dgm:spPr/>
    </dgm:pt>
    <dgm:pt modelId="{04D6A45C-4AAD-40A3-9D61-BC32C1AC45C7}" type="pres">
      <dgm:prSet presAssocID="{EE21B3D8-4F1D-425B-8F1A-B4EBDC516C6E}" presName="textRect" presStyleLbl="revTx" presStyleIdx="0" presStyleCnt="3">
        <dgm:presLayoutVars>
          <dgm:chMax val="1"/>
          <dgm:chPref val="1"/>
        </dgm:presLayoutVars>
      </dgm:prSet>
      <dgm:spPr/>
    </dgm:pt>
    <dgm:pt modelId="{B8737274-87BC-4A63-9AB1-AD7068006E26}" type="pres">
      <dgm:prSet presAssocID="{ED557374-2254-4BBA-9973-42FA30E1DC85}" presName="sibTrans" presStyleCnt="0"/>
      <dgm:spPr/>
    </dgm:pt>
    <dgm:pt modelId="{55B50FFA-B5DB-45E4-9F38-317D9CB4D0B6}" type="pres">
      <dgm:prSet presAssocID="{626CB72E-10C3-49C4-894B-655A7801BB47}" presName="compNode" presStyleCnt="0"/>
      <dgm:spPr/>
    </dgm:pt>
    <dgm:pt modelId="{9D92990C-F73C-4F7F-83CF-C915842D95E7}" type="pres">
      <dgm:prSet presAssocID="{626CB72E-10C3-49C4-894B-655A7801BB47}" presName="iconBgRect" presStyleLbl="bgShp" presStyleIdx="1" presStyleCnt="3"/>
      <dgm:spPr/>
    </dgm:pt>
    <dgm:pt modelId="{3C8B55FA-1C3A-48DA-B37F-E1FBF618A956}" type="pres">
      <dgm:prSet presAssocID="{626CB72E-10C3-49C4-894B-655A7801BB4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cher"/>
        </a:ext>
      </dgm:extLst>
    </dgm:pt>
    <dgm:pt modelId="{D18E4A88-A7BC-452B-968C-12D7BA94F9BD}" type="pres">
      <dgm:prSet presAssocID="{626CB72E-10C3-49C4-894B-655A7801BB47}" presName="spaceRect" presStyleCnt="0"/>
      <dgm:spPr/>
    </dgm:pt>
    <dgm:pt modelId="{052985AC-FD9D-4B5D-83F4-926FBD08E6E9}" type="pres">
      <dgm:prSet presAssocID="{626CB72E-10C3-49C4-894B-655A7801BB47}" presName="textRect" presStyleLbl="revTx" presStyleIdx="1" presStyleCnt="3">
        <dgm:presLayoutVars>
          <dgm:chMax val="1"/>
          <dgm:chPref val="1"/>
        </dgm:presLayoutVars>
      </dgm:prSet>
      <dgm:spPr/>
    </dgm:pt>
    <dgm:pt modelId="{AA1C842D-0494-4D5B-93CF-684677685F58}" type="pres">
      <dgm:prSet presAssocID="{C0CAE3D4-B58C-4D02-9357-07F76D9EAD2F}" presName="sibTrans" presStyleCnt="0"/>
      <dgm:spPr/>
    </dgm:pt>
    <dgm:pt modelId="{1D9070E1-0623-4D45-B057-A07254CB2FE4}" type="pres">
      <dgm:prSet presAssocID="{BFEE5789-543A-4DC1-8EE7-C12BCAF9AC21}" presName="compNode" presStyleCnt="0"/>
      <dgm:spPr/>
    </dgm:pt>
    <dgm:pt modelId="{0F28955A-D936-45EF-8831-EC0A4D58DA7B}" type="pres">
      <dgm:prSet presAssocID="{BFEE5789-543A-4DC1-8EE7-C12BCAF9AC21}" presName="iconBgRect" presStyleLbl="bgShp" presStyleIdx="2" presStyleCnt="3"/>
      <dgm:spPr/>
    </dgm:pt>
    <dgm:pt modelId="{800A3E85-51C9-4916-AF4A-6E718E9F0F54}" type="pres">
      <dgm:prSet presAssocID="{BFEE5789-543A-4DC1-8EE7-C12BCAF9AC2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encil"/>
        </a:ext>
      </dgm:extLst>
    </dgm:pt>
    <dgm:pt modelId="{D59901B9-CD8B-4517-9C6E-2E5156761F71}" type="pres">
      <dgm:prSet presAssocID="{BFEE5789-543A-4DC1-8EE7-C12BCAF9AC21}" presName="spaceRect" presStyleCnt="0"/>
      <dgm:spPr/>
    </dgm:pt>
    <dgm:pt modelId="{3EFAD039-7E69-4F06-8B43-41F0D73698FD}" type="pres">
      <dgm:prSet presAssocID="{BFEE5789-543A-4DC1-8EE7-C12BCAF9AC21}" presName="textRect" presStyleLbl="revTx" presStyleIdx="2" presStyleCnt="3">
        <dgm:presLayoutVars>
          <dgm:chMax val="1"/>
          <dgm:chPref val="1"/>
        </dgm:presLayoutVars>
      </dgm:prSet>
      <dgm:spPr/>
    </dgm:pt>
  </dgm:ptLst>
  <dgm:cxnLst>
    <dgm:cxn modelId="{D4897A09-3315-40F9-8C91-581730EAB38D}" srcId="{F750097B-F672-457F-A00B-8FCF5E924D16}" destId="{EE21B3D8-4F1D-425B-8F1A-B4EBDC516C6E}" srcOrd="0" destOrd="0" parTransId="{81E8016C-0344-4F38-B8EC-4F5CFA1D67A0}" sibTransId="{ED557374-2254-4BBA-9973-42FA30E1DC85}"/>
    <dgm:cxn modelId="{6CAE2F0C-70DA-49D5-AFEC-BED93BBDBA45}" type="presOf" srcId="{EE21B3D8-4F1D-425B-8F1A-B4EBDC516C6E}" destId="{04D6A45C-4AAD-40A3-9D61-BC32C1AC45C7}" srcOrd="0" destOrd="0" presId="urn:microsoft.com/office/officeart/2018/5/layout/IconCircleLabelList"/>
    <dgm:cxn modelId="{02C88F0F-6337-4A33-8C26-86C71332664E}" srcId="{F750097B-F672-457F-A00B-8FCF5E924D16}" destId="{BFEE5789-543A-4DC1-8EE7-C12BCAF9AC21}" srcOrd="2" destOrd="0" parTransId="{63A5C692-ABFE-41FC-B783-E80AB795FBD3}" sibTransId="{2698C3BF-6127-41EE-9EAA-F109D72831E4}"/>
    <dgm:cxn modelId="{39A9DF7F-FE64-4125-88A8-7BE03D21E5C6}" type="presOf" srcId="{626CB72E-10C3-49C4-894B-655A7801BB47}" destId="{052985AC-FD9D-4B5D-83F4-926FBD08E6E9}" srcOrd="0" destOrd="0" presId="urn:microsoft.com/office/officeart/2018/5/layout/IconCircleLabelList"/>
    <dgm:cxn modelId="{DDE32BB8-376B-4B96-8E5C-094BDF8B5DD6}" type="presOf" srcId="{BFEE5789-543A-4DC1-8EE7-C12BCAF9AC21}" destId="{3EFAD039-7E69-4F06-8B43-41F0D73698FD}" srcOrd="0" destOrd="0" presId="urn:microsoft.com/office/officeart/2018/5/layout/IconCircleLabelList"/>
    <dgm:cxn modelId="{E10394E7-400E-4D45-AD7E-24C531CD0AA4}" srcId="{F750097B-F672-457F-A00B-8FCF5E924D16}" destId="{626CB72E-10C3-49C4-894B-655A7801BB47}" srcOrd="1" destOrd="0" parTransId="{8683F744-B8FF-4ADC-B783-146D3A72CE38}" sibTransId="{C0CAE3D4-B58C-4D02-9357-07F76D9EAD2F}"/>
    <dgm:cxn modelId="{045286F5-CC1D-4E5A-81C5-26A0A18BD9B7}" type="presOf" srcId="{F750097B-F672-457F-A00B-8FCF5E924D16}" destId="{CE0B83F9-3BB5-4312-812B-19A42FD22849}" srcOrd="0" destOrd="0" presId="urn:microsoft.com/office/officeart/2018/5/layout/IconCircleLabelList"/>
    <dgm:cxn modelId="{89B3CFFE-5FD3-4E29-BB5E-C8D4C1533587}" type="presParOf" srcId="{CE0B83F9-3BB5-4312-812B-19A42FD22849}" destId="{EBA67454-2A07-4247-84CF-EB736FAD389F}" srcOrd="0" destOrd="0" presId="urn:microsoft.com/office/officeart/2018/5/layout/IconCircleLabelList"/>
    <dgm:cxn modelId="{9C414534-7331-4E7D-BB9A-6D8A2B2627E7}" type="presParOf" srcId="{EBA67454-2A07-4247-84CF-EB736FAD389F}" destId="{E2711F44-206B-4048-A370-41810B0148F8}" srcOrd="0" destOrd="0" presId="urn:microsoft.com/office/officeart/2018/5/layout/IconCircleLabelList"/>
    <dgm:cxn modelId="{0B0098FD-0A85-4FC9-B3FC-23C28FE74A67}" type="presParOf" srcId="{EBA67454-2A07-4247-84CF-EB736FAD389F}" destId="{04828559-8C98-4FFB-B953-E836E4804935}" srcOrd="1" destOrd="0" presId="urn:microsoft.com/office/officeart/2018/5/layout/IconCircleLabelList"/>
    <dgm:cxn modelId="{B8C5B69F-848E-4CFB-AC4E-13474692AAD2}" type="presParOf" srcId="{EBA67454-2A07-4247-84CF-EB736FAD389F}" destId="{4FD6738B-F21D-46C9-829F-889E4AAEF2ED}" srcOrd="2" destOrd="0" presId="urn:microsoft.com/office/officeart/2018/5/layout/IconCircleLabelList"/>
    <dgm:cxn modelId="{2E7A8D9F-F34E-466E-B9C9-B5646A6DB61E}" type="presParOf" srcId="{EBA67454-2A07-4247-84CF-EB736FAD389F}" destId="{04D6A45C-4AAD-40A3-9D61-BC32C1AC45C7}" srcOrd="3" destOrd="0" presId="urn:microsoft.com/office/officeart/2018/5/layout/IconCircleLabelList"/>
    <dgm:cxn modelId="{C1BB1387-3D9B-424A-A0DC-22D8E39B7E34}" type="presParOf" srcId="{CE0B83F9-3BB5-4312-812B-19A42FD22849}" destId="{B8737274-87BC-4A63-9AB1-AD7068006E26}" srcOrd="1" destOrd="0" presId="urn:microsoft.com/office/officeart/2018/5/layout/IconCircleLabelList"/>
    <dgm:cxn modelId="{B1CE9EA8-0E78-4350-9D6F-DB91D1420A15}" type="presParOf" srcId="{CE0B83F9-3BB5-4312-812B-19A42FD22849}" destId="{55B50FFA-B5DB-45E4-9F38-317D9CB4D0B6}" srcOrd="2" destOrd="0" presId="urn:microsoft.com/office/officeart/2018/5/layout/IconCircleLabelList"/>
    <dgm:cxn modelId="{64300DA4-BF2B-431B-AF8C-DE360B9E8FB9}" type="presParOf" srcId="{55B50FFA-B5DB-45E4-9F38-317D9CB4D0B6}" destId="{9D92990C-F73C-4F7F-83CF-C915842D95E7}" srcOrd="0" destOrd="0" presId="urn:microsoft.com/office/officeart/2018/5/layout/IconCircleLabelList"/>
    <dgm:cxn modelId="{C88684CB-A723-45FE-8AFE-761EEEA0FD12}" type="presParOf" srcId="{55B50FFA-B5DB-45E4-9F38-317D9CB4D0B6}" destId="{3C8B55FA-1C3A-48DA-B37F-E1FBF618A956}" srcOrd="1" destOrd="0" presId="urn:microsoft.com/office/officeart/2018/5/layout/IconCircleLabelList"/>
    <dgm:cxn modelId="{48FE33F7-6FC0-46D0-AA21-13D7D03A6886}" type="presParOf" srcId="{55B50FFA-B5DB-45E4-9F38-317D9CB4D0B6}" destId="{D18E4A88-A7BC-452B-968C-12D7BA94F9BD}" srcOrd="2" destOrd="0" presId="urn:microsoft.com/office/officeart/2018/5/layout/IconCircleLabelList"/>
    <dgm:cxn modelId="{A7EC51C0-AF6F-4B61-842D-8C1B007986C6}" type="presParOf" srcId="{55B50FFA-B5DB-45E4-9F38-317D9CB4D0B6}" destId="{052985AC-FD9D-4B5D-83F4-926FBD08E6E9}" srcOrd="3" destOrd="0" presId="urn:microsoft.com/office/officeart/2018/5/layout/IconCircleLabelList"/>
    <dgm:cxn modelId="{840C45E5-1D3F-4AD1-9B4E-78E54C46FF78}" type="presParOf" srcId="{CE0B83F9-3BB5-4312-812B-19A42FD22849}" destId="{AA1C842D-0494-4D5B-93CF-684677685F58}" srcOrd="3" destOrd="0" presId="urn:microsoft.com/office/officeart/2018/5/layout/IconCircleLabelList"/>
    <dgm:cxn modelId="{FB489237-3232-45DB-8C04-AFF8EDA5AE0C}" type="presParOf" srcId="{CE0B83F9-3BB5-4312-812B-19A42FD22849}" destId="{1D9070E1-0623-4D45-B057-A07254CB2FE4}" srcOrd="4" destOrd="0" presId="urn:microsoft.com/office/officeart/2018/5/layout/IconCircleLabelList"/>
    <dgm:cxn modelId="{6FD04A1E-7607-4ADA-8783-D65ACC22363E}" type="presParOf" srcId="{1D9070E1-0623-4D45-B057-A07254CB2FE4}" destId="{0F28955A-D936-45EF-8831-EC0A4D58DA7B}" srcOrd="0" destOrd="0" presId="urn:microsoft.com/office/officeart/2018/5/layout/IconCircleLabelList"/>
    <dgm:cxn modelId="{E654A3D1-7307-4B48-A114-61EEBFAB78C8}" type="presParOf" srcId="{1D9070E1-0623-4D45-B057-A07254CB2FE4}" destId="{800A3E85-51C9-4916-AF4A-6E718E9F0F54}" srcOrd="1" destOrd="0" presId="urn:microsoft.com/office/officeart/2018/5/layout/IconCircleLabelList"/>
    <dgm:cxn modelId="{F97559EA-097E-477C-9A9F-7A4611F87580}" type="presParOf" srcId="{1D9070E1-0623-4D45-B057-A07254CB2FE4}" destId="{D59901B9-CD8B-4517-9C6E-2E5156761F71}" srcOrd="2" destOrd="0" presId="urn:microsoft.com/office/officeart/2018/5/layout/IconCircleLabelList"/>
    <dgm:cxn modelId="{1B540F82-DD09-4B7F-9E88-C86BAE9B16E6}" type="presParOf" srcId="{1D9070E1-0623-4D45-B057-A07254CB2FE4}" destId="{3EFAD039-7E69-4F06-8B43-41F0D73698FD}"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F1EDE3-B1EC-4E9E-A9EC-10D89C549A5B}"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GB"/>
        </a:p>
      </dgm:t>
    </dgm:pt>
    <dgm:pt modelId="{EE3B01D1-46FF-4DA0-B2B1-D5A3A34A32B0}">
      <dgm:prSet phldrT="[Text]" custT="1"/>
      <dgm:spPr>
        <a:solidFill>
          <a:srgbClr val="AB89A6"/>
        </a:solidFill>
      </dgm:spPr>
      <dgm:t>
        <a:bodyPr/>
        <a:lstStyle/>
        <a:p>
          <a:r>
            <a:rPr lang="en-GB" sz="3200" dirty="0"/>
            <a:t>Collectivist</a:t>
          </a:r>
        </a:p>
      </dgm:t>
    </dgm:pt>
    <dgm:pt modelId="{47653602-8DAA-42AE-B627-B2A74B5F4243}" type="parTrans" cxnId="{DF3FC490-AA10-4945-96D7-C8F334584095}">
      <dgm:prSet/>
      <dgm:spPr/>
      <dgm:t>
        <a:bodyPr/>
        <a:lstStyle/>
        <a:p>
          <a:endParaRPr lang="en-GB"/>
        </a:p>
      </dgm:t>
    </dgm:pt>
    <dgm:pt modelId="{12F6C4A9-467B-4DD4-8ECC-5B27B4F9EBAF}" type="sibTrans" cxnId="{DF3FC490-AA10-4945-96D7-C8F334584095}">
      <dgm:prSet/>
      <dgm:spPr/>
      <dgm:t>
        <a:bodyPr/>
        <a:lstStyle/>
        <a:p>
          <a:endParaRPr lang="en-GB"/>
        </a:p>
      </dgm:t>
    </dgm:pt>
    <dgm:pt modelId="{BD71771B-279B-405E-94C8-DEA40031599C}">
      <dgm:prSet phldrT="[Text]"/>
      <dgm:spPr>
        <a:ln>
          <a:solidFill>
            <a:schemeClr val="accent1">
              <a:lumMod val="75000"/>
            </a:schemeClr>
          </a:solidFill>
        </a:ln>
      </dgm:spPr>
      <dgm:t>
        <a:bodyPr/>
        <a:lstStyle/>
        <a:p>
          <a:r>
            <a:rPr lang="en-GB" dirty="0"/>
            <a:t>‘We’ consciousness</a:t>
          </a:r>
        </a:p>
      </dgm:t>
    </dgm:pt>
    <dgm:pt modelId="{ED4F4880-0DA6-4963-93BF-E3FFF2307969}" type="parTrans" cxnId="{9FE618B4-7797-4546-A884-7695688B1B54}">
      <dgm:prSet/>
      <dgm:spPr/>
      <dgm:t>
        <a:bodyPr/>
        <a:lstStyle/>
        <a:p>
          <a:endParaRPr lang="en-GB"/>
        </a:p>
      </dgm:t>
    </dgm:pt>
    <dgm:pt modelId="{487AC648-5FF1-4397-9877-76E0B48FB137}" type="sibTrans" cxnId="{9FE618B4-7797-4546-A884-7695688B1B54}">
      <dgm:prSet/>
      <dgm:spPr/>
      <dgm:t>
        <a:bodyPr/>
        <a:lstStyle/>
        <a:p>
          <a:endParaRPr lang="en-GB"/>
        </a:p>
      </dgm:t>
    </dgm:pt>
    <dgm:pt modelId="{58C297F0-A308-41E7-BD59-517645251C00}">
      <dgm:prSet phldrT="[Text]"/>
      <dgm:spPr>
        <a:ln>
          <a:solidFill>
            <a:schemeClr val="accent1">
              <a:lumMod val="75000"/>
            </a:schemeClr>
          </a:solidFill>
        </a:ln>
      </dgm:spPr>
      <dgm:t>
        <a:bodyPr/>
        <a:lstStyle/>
        <a:p>
          <a:r>
            <a:rPr lang="en-GB" dirty="0"/>
            <a:t>Identity based in a social and relational system</a:t>
          </a:r>
        </a:p>
      </dgm:t>
    </dgm:pt>
    <dgm:pt modelId="{66236615-439A-4191-8F39-6992AFC90D4B}" type="parTrans" cxnId="{05432497-55BA-4870-8D58-0E4CAB2FE9F5}">
      <dgm:prSet/>
      <dgm:spPr/>
      <dgm:t>
        <a:bodyPr/>
        <a:lstStyle/>
        <a:p>
          <a:endParaRPr lang="en-GB"/>
        </a:p>
      </dgm:t>
    </dgm:pt>
    <dgm:pt modelId="{91B142D4-8BA6-401E-8843-CB358990EC6E}" type="sibTrans" cxnId="{05432497-55BA-4870-8D58-0E4CAB2FE9F5}">
      <dgm:prSet/>
      <dgm:spPr/>
      <dgm:t>
        <a:bodyPr/>
        <a:lstStyle/>
        <a:p>
          <a:endParaRPr lang="en-GB"/>
        </a:p>
      </dgm:t>
    </dgm:pt>
    <dgm:pt modelId="{1182BB05-92AD-4C5B-9BFE-4BB02BAD20D0}">
      <dgm:prSet phldrT="[Text]" custT="1"/>
      <dgm:spPr>
        <a:solidFill>
          <a:srgbClr val="AB89A6"/>
        </a:solidFill>
      </dgm:spPr>
      <dgm:t>
        <a:bodyPr/>
        <a:lstStyle/>
        <a:p>
          <a:r>
            <a:rPr lang="en-GB" sz="3200" dirty="0"/>
            <a:t>Individualist</a:t>
          </a:r>
        </a:p>
      </dgm:t>
    </dgm:pt>
    <dgm:pt modelId="{119D8799-F6C9-46C3-9D2F-875DA2C98D73}" type="parTrans" cxnId="{DC4483C7-1DA7-444F-968E-062398A9935F}">
      <dgm:prSet/>
      <dgm:spPr/>
      <dgm:t>
        <a:bodyPr/>
        <a:lstStyle/>
        <a:p>
          <a:endParaRPr lang="en-GB"/>
        </a:p>
      </dgm:t>
    </dgm:pt>
    <dgm:pt modelId="{01A30098-5039-460D-B11A-534187D52D84}" type="sibTrans" cxnId="{DC4483C7-1DA7-444F-968E-062398A9935F}">
      <dgm:prSet/>
      <dgm:spPr/>
      <dgm:t>
        <a:bodyPr/>
        <a:lstStyle/>
        <a:p>
          <a:endParaRPr lang="en-GB"/>
        </a:p>
      </dgm:t>
    </dgm:pt>
    <dgm:pt modelId="{4291540D-F5CD-4910-8AAF-10B87E27FFC7}">
      <dgm:prSet phldrT="[Text]"/>
      <dgm:spPr>
        <a:ln>
          <a:solidFill>
            <a:schemeClr val="accent1">
              <a:lumMod val="75000"/>
            </a:schemeClr>
          </a:solidFill>
        </a:ln>
      </dgm:spPr>
      <dgm:t>
        <a:bodyPr/>
        <a:lstStyle/>
        <a:p>
          <a:r>
            <a:rPr lang="en-GB" dirty="0"/>
            <a:t>‘I’ consciousness</a:t>
          </a:r>
        </a:p>
      </dgm:t>
    </dgm:pt>
    <dgm:pt modelId="{1AC2ECFA-809B-4A59-BF23-DE34326822CE}" type="parTrans" cxnId="{171B22A5-063B-4054-B227-CC9ACEAC6DAA}">
      <dgm:prSet/>
      <dgm:spPr/>
      <dgm:t>
        <a:bodyPr/>
        <a:lstStyle/>
        <a:p>
          <a:endParaRPr lang="en-GB"/>
        </a:p>
      </dgm:t>
    </dgm:pt>
    <dgm:pt modelId="{C0822AB1-DC0C-4C55-8029-BA418B885469}" type="sibTrans" cxnId="{171B22A5-063B-4054-B227-CC9ACEAC6DAA}">
      <dgm:prSet/>
      <dgm:spPr/>
      <dgm:t>
        <a:bodyPr/>
        <a:lstStyle/>
        <a:p>
          <a:endParaRPr lang="en-GB"/>
        </a:p>
      </dgm:t>
    </dgm:pt>
    <dgm:pt modelId="{6D157B0E-0760-4FB6-AF7E-D2A3A0E5D25F}">
      <dgm:prSet phldrT="[Text]"/>
      <dgm:spPr>
        <a:ln>
          <a:solidFill>
            <a:schemeClr val="accent1">
              <a:lumMod val="75000"/>
            </a:schemeClr>
          </a:solidFill>
        </a:ln>
      </dgm:spPr>
      <dgm:t>
        <a:bodyPr/>
        <a:lstStyle/>
        <a:p>
          <a:r>
            <a:rPr lang="en-GB" dirty="0"/>
            <a:t>Identity based in the individual</a:t>
          </a:r>
        </a:p>
      </dgm:t>
    </dgm:pt>
    <dgm:pt modelId="{D5529541-5266-45C6-8F7C-39E6B644E919}" type="parTrans" cxnId="{2EEC065B-1D6A-4978-88F6-70AE971650F5}">
      <dgm:prSet/>
      <dgm:spPr/>
      <dgm:t>
        <a:bodyPr/>
        <a:lstStyle/>
        <a:p>
          <a:endParaRPr lang="en-GB"/>
        </a:p>
      </dgm:t>
    </dgm:pt>
    <dgm:pt modelId="{92F7DD35-5825-450F-B19A-6218959A4A55}" type="sibTrans" cxnId="{2EEC065B-1D6A-4978-88F6-70AE971650F5}">
      <dgm:prSet/>
      <dgm:spPr/>
      <dgm:t>
        <a:bodyPr/>
        <a:lstStyle/>
        <a:p>
          <a:endParaRPr lang="en-GB"/>
        </a:p>
      </dgm:t>
    </dgm:pt>
    <dgm:pt modelId="{BD8F9EB5-3EEA-46A6-9BF1-9995B8D66F31}">
      <dgm:prSet/>
      <dgm:spPr>
        <a:ln>
          <a:solidFill>
            <a:schemeClr val="accent1">
              <a:lumMod val="75000"/>
            </a:schemeClr>
          </a:solidFill>
        </a:ln>
      </dgm:spPr>
      <dgm:t>
        <a:bodyPr/>
        <a:lstStyle/>
        <a:p>
          <a:r>
            <a:rPr lang="en-GB" dirty="0"/>
            <a:t>Emotional independence of individual from organisations</a:t>
          </a:r>
        </a:p>
      </dgm:t>
    </dgm:pt>
    <dgm:pt modelId="{AFAD4EC0-FED1-413B-85C1-6F24231E116C}" type="parTrans" cxnId="{8BB11342-53B4-402B-B8B8-22654AE5D289}">
      <dgm:prSet/>
      <dgm:spPr/>
      <dgm:t>
        <a:bodyPr/>
        <a:lstStyle/>
        <a:p>
          <a:endParaRPr lang="en-GB"/>
        </a:p>
      </dgm:t>
    </dgm:pt>
    <dgm:pt modelId="{94C68AC0-A6C9-467A-AEAA-B9EAADC1A680}" type="sibTrans" cxnId="{8BB11342-53B4-402B-B8B8-22654AE5D289}">
      <dgm:prSet/>
      <dgm:spPr/>
      <dgm:t>
        <a:bodyPr/>
        <a:lstStyle/>
        <a:p>
          <a:endParaRPr lang="en-GB"/>
        </a:p>
      </dgm:t>
    </dgm:pt>
    <dgm:pt modelId="{2A8E3489-2F1A-46F0-A317-1133160AFED8}">
      <dgm:prSet/>
      <dgm:spPr>
        <a:ln>
          <a:solidFill>
            <a:schemeClr val="accent1">
              <a:lumMod val="75000"/>
            </a:schemeClr>
          </a:solidFill>
        </a:ln>
      </dgm:spPr>
      <dgm:t>
        <a:bodyPr/>
        <a:lstStyle/>
        <a:p>
          <a:r>
            <a:rPr lang="en-GB" dirty="0"/>
            <a:t>Emotional dependence of individual on organisations &amp; social systems</a:t>
          </a:r>
        </a:p>
      </dgm:t>
    </dgm:pt>
    <dgm:pt modelId="{642C30EA-94CB-41F2-ACAC-33E5BBC8DB95}" type="parTrans" cxnId="{119A6E78-3E36-44C0-A41E-B6A910E3468F}">
      <dgm:prSet/>
      <dgm:spPr/>
      <dgm:t>
        <a:bodyPr/>
        <a:lstStyle/>
        <a:p>
          <a:endParaRPr lang="en-GB"/>
        </a:p>
      </dgm:t>
    </dgm:pt>
    <dgm:pt modelId="{FFCC80CB-A2BB-4014-94C3-72A0F268B757}" type="sibTrans" cxnId="{119A6E78-3E36-44C0-A41E-B6A910E3468F}">
      <dgm:prSet/>
      <dgm:spPr/>
      <dgm:t>
        <a:bodyPr/>
        <a:lstStyle/>
        <a:p>
          <a:endParaRPr lang="en-GB"/>
        </a:p>
      </dgm:t>
    </dgm:pt>
    <dgm:pt modelId="{C8E54A51-46A8-444D-ADF7-B5190DDF1FE3}">
      <dgm:prSet/>
      <dgm:spPr>
        <a:ln>
          <a:solidFill>
            <a:schemeClr val="accent1">
              <a:lumMod val="75000"/>
            </a:schemeClr>
          </a:solidFill>
        </a:ln>
      </dgm:spPr>
      <dgm:t>
        <a:bodyPr/>
        <a:lstStyle/>
        <a:p>
          <a:r>
            <a:rPr lang="en-GB" dirty="0"/>
            <a:t>Belief placed in group decisions</a:t>
          </a:r>
        </a:p>
      </dgm:t>
    </dgm:pt>
    <dgm:pt modelId="{895AE790-A3BC-4ADA-827E-3997A376A479}" type="parTrans" cxnId="{2107830F-57EF-4A23-994C-C8CAE7D044A5}">
      <dgm:prSet/>
      <dgm:spPr/>
      <dgm:t>
        <a:bodyPr/>
        <a:lstStyle/>
        <a:p>
          <a:endParaRPr lang="en-GB"/>
        </a:p>
      </dgm:t>
    </dgm:pt>
    <dgm:pt modelId="{FEC80C84-8D99-40A1-8E11-BFE7CCF63F9B}" type="sibTrans" cxnId="{2107830F-57EF-4A23-994C-C8CAE7D044A5}">
      <dgm:prSet/>
      <dgm:spPr/>
      <dgm:t>
        <a:bodyPr/>
        <a:lstStyle/>
        <a:p>
          <a:endParaRPr lang="en-GB"/>
        </a:p>
      </dgm:t>
    </dgm:pt>
    <dgm:pt modelId="{F74B7FD7-08B4-466E-B7E7-D720584559CF}">
      <dgm:prSet/>
      <dgm:spPr>
        <a:ln>
          <a:solidFill>
            <a:schemeClr val="accent1">
              <a:lumMod val="75000"/>
            </a:schemeClr>
          </a:solidFill>
        </a:ln>
      </dgm:spPr>
      <dgm:t>
        <a:bodyPr/>
        <a:lstStyle/>
        <a:p>
          <a:r>
            <a:rPr lang="en-GB" dirty="0"/>
            <a:t>Belief placed in individual decisions</a:t>
          </a:r>
        </a:p>
      </dgm:t>
    </dgm:pt>
    <dgm:pt modelId="{4F91B198-D9BD-44E7-BDAB-0A0791404C85}" type="parTrans" cxnId="{A20DA03C-4964-409B-97BB-02B0E9B393B2}">
      <dgm:prSet/>
      <dgm:spPr/>
      <dgm:t>
        <a:bodyPr/>
        <a:lstStyle/>
        <a:p>
          <a:endParaRPr lang="en-GB"/>
        </a:p>
      </dgm:t>
    </dgm:pt>
    <dgm:pt modelId="{C8FB682C-86F1-484D-88A4-634E6789C11F}" type="sibTrans" cxnId="{A20DA03C-4964-409B-97BB-02B0E9B393B2}">
      <dgm:prSet/>
      <dgm:spPr/>
      <dgm:t>
        <a:bodyPr/>
        <a:lstStyle/>
        <a:p>
          <a:endParaRPr lang="en-GB"/>
        </a:p>
      </dgm:t>
    </dgm:pt>
    <dgm:pt modelId="{0E591A45-C30B-45D6-9B14-B356EC5C0F85}" type="pres">
      <dgm:prSet presAssocID="{15F1EDE3-B1EC-4E9E-A9EC-10D89C549A5B}" presName="diagram" presStyleCnt="0">
        <dgm:presLayoutVars>
          <dgm:chPref val="1"/>
          <dgm:dir/>
          <dgm:animOne val="branch"/>
          <dgm:animLvl val="lvl"/>
          <dgm:resizeHandles/>
        </dgm:presLayoutVars>
      </dgm:prSet>
      <dgm:spPr/>
    </dgm:pt>
    <dgm:pt modelId="{59830F0D-F162-4657-B527-42C96EF951BA}" type="pres">
      <dgm:prSet presAssocID="{EE3B01D1-46FF-4DA0-B2B1-D5A3A34A32B0}" presName="root" presStyleCnt="0"/>
      <dgm:spPr/>
    </dgm:pt>
    <dgm:pt modelId="{B8AD547D-56F3-4ABE-9915-9B29D3939EEE}" type="pres">
      <dgm:prSet presAssocID="{EE3B01D1-46FF-4DA0-B2B1-D5A3A34A32B0}" presName="rootComposite" presStyleCnt="0"/>
      <dgm:spPr/>
    </dgm:pt>
    <dgm:pt modelId="{4EC45ABE-1889-49C2-ACA2-3A537579A2CD}" type="pres">
      <dgm:prSet presAssocID="{EE3B01D1-46FF-4DA0-B2B1-D5A3A34A32B0}" presName="rootText" presStyleLbl="node1" presStyleIdx="0" presStyleCnt="2" custScaleX="137029" custScaleY="101066" custLinFactNeighborX="-59970" custLinFactNeighborY="5140"/>
      <dgm:spPr/>
    </dgm:pt>
    <dgm:pt modelId="{35938C9C-6955-460F-946B-C46D9AD4ECC4}" type="pres">
      <dgm:prSet presAssocID="{EE3B01D1-46FF-4DA0-B2B1-D5A3A34A32B0}" presName="rootConnector" presStyleLbl="node1" presStyleIdx="0" presStyleCnt="2"/>
      <dgm:spPr/>
    </dgm:pt>
    <dgm:pt modelId="{D600D81D-DE73-47F6-9D3B-DC2B8A677C51}" type="pres">
      <dgm:prSet presAssocID="{EE3B01D1-46FF-4DA0-B2B1-D5A3A34A32B0}" presName="childShape" presStyleCnt="0"/>
      <dgm:spPr/>
    </dgm:pt>
    <dgm:pt modelId="{23D4FC3D-6B2B-4EEA-A001-D3F474219134}" type="pres">
      <dgm:prSet presAssocID="{ED4F4880-0DA6-4963-93BF-E3FFF2307969}" presName="Name13" presStyleLbl="parChTrans1D2" presStyleIdx="0" presStyleCnt="8"/>
      <dgm:spPr/>
    </dgm:pt>
    <dgm:pt modelId="{DB915CB6-E926-4277-9748-9C720D1D9D97}" type="pres">
      <dgm:prSet presAssocID="{BD71771B-279B-405E-94C8-DEA40031599C}" presName="childText" presStyleLbl="bgAcc1" presStyleIdx="0" presStyleCnt="8" custLinFactNeighborX="-35637" custLinFactNeighborY="-2560">
        <dgm:presLayoutVars>
          <dgm:bulletEnabled val="1"/>
        </dgm:presLayoutVars>
      </dgm:prSet>
      <dgm:spPr/>
    </dgm:pt>
    <dgm:pt modelId="{C4A12B88-6183-4C06-AB36-61FC75A54355}" type="pres">
      <dgm:prSet presAssocID="{66236615-439A-4191-8F39-6992AFC90D4B}" presName="Name13" presStyleLbl="parChTrans1D2" presStyleIdx="1" presStyleCnt="8"/>
      <dgm:spPr/>
    </dgm:pt>
    <dgm:pt modelId="{9479F4E3-F263-4619-945C-0CCD8F6A7DA1}" type="pres">
      <dgm:prSet presAssocID="{58C297F0-A308-41E7-BD59-517645251C00}" presName="childText" presStyleLbl="bgAcc1" presStyleIdx="1" presStyleCnt="8" custLinFactNeighborX="-35637" custLinFactNeighborY="-16916">
        <dgm:presLayoutVars>
          <dgm:bulletEnabled val="1"/>
        </dgm:presLayoutVars>
      </dgm:prSet>
      <dgm:spPr/>
    </dgm:pt>
    <dgm:pt modelId="{77A038E0-769A-4C8D-BB14-470A04168463}" type="pres">
      <dgm:prSet presAssocID="{642C30EA-94CB-41F2-ACAC-33E5BBC8DB95}" presName="Name13" presStyleLbl="parChTrans1D2" presStyleIdx="2" presStyleCnt="8"/>
      <dgm:spPr/>
    </dgm:pt>
    <dgm:pt modelId="{39618B76-3AF8-4017-98A0-9DA2FF0C06C9}" type="pres">
      <dgm:prSet presAssocID="{2A8E3489-2F1A-46F0-A317-1133160AFED8}" presName="childText" presStyleLbl="bgAcc1" presStyleIdx="2" presStyleCnt="8" custLinFactNeighborX="-35637" custLinFactNeighborY="-24836">
        <dgm:presLayoutVars>
          <dgm:bulletEnabled val="1"/>
        </dgm:presLayoutVars>
      </dgm:prSet>
      <dgm:spPr/>
    </dgm:pt>
    <dgm:pt modelId="{68B2520D-F3A3-4AB2-816A-B2B93978221A}" type="pres">
      <dgm:prSet presAssocID="{895AE790-A3BC-4ADA-827E-3997A376A479}" presName="Name13" presStyleLbl="parChTrans1D2" presStyleIdx="3" presStyleCnt="8"/>
      <dgm:spPr/>
    </dgm:pt>
    <dgm:pt modelId="{38AC26C9-3001-4685-B0DE-13054F4E3F7B}" type="pres">
      <dgm:prSet presAssocID="{C8E54A51-46A8-444D-ADF7-B5190DDF1FE3}" presName="childText" presStyleLbl="bgAcc1" presStyleIdx="3" presStyleCnt="8" custLinFactNeighborX="-35637" custLinFactNeighborY="-32757">
        <dgm:presLayoutVars>
          <dgm:bulletEnabled val="1"/>
        </dgm:presLayoutVars>
      </dgm:prSet>
      <dgm:spPr/>
    </dgm:pt>
    <dgm:pt modelId="{F0301D72-65C2-47BB-8D8B-CF35A7A46145}" type="pres">
      <dgm:prSet presAssocID="{1182BB05-92AD-4C5B-9BFE-4BB02BAD20D0}" presName="root" presStyleCnt="0"/>
      <dgm:spPr/>
    </dgm:pt>
    <dgm:pt modelId="{6D54B828-82B5-44F9-9AFB-BEAA1AFA1A3C}" type="pres">
      <dgm:prSet presAssocID="{1182BB05-92AD-4C5B-9BFE-4BB02BAD20D0}" presName="rootComposite" presStyleCnt="0"/>
      <dgm:spPr/>
    </dgm:pt>
    <dgm:pt modelId="{E47B189E-6AC8-45C0-BD20-40AA63CD26A1}" type="pres">
      <dgm:prSet presAssocID="{1182BB05-92AD-4C5B-9BFE-4BB02BAD20D0}" presName="rootText" presStyleLbl="node1" presStyleIdx="1" presStyleCnt="2" custScaleX="144427" custScaleY="101053" custLinFactNeighborX="60382" custLinFactNeighborY="-9"/>
      <dgm:spPr/>
    </dgm:pt>
    <dgm:pt modelId="{6CC7C96E-52C8-4DE7-B3F3-D15B6A231B46}" type="pres">
      <dgm:prSet presAssocID="{1182BB05-92AD-4C5B-9BFE-4BB02BAD20D0}" presName="rootConnector" presStyleLbl="node1" presStyleIdx="1" presStyleCnt="2"/>
      <dgm:spPr/>
    </dgm:pt>
    <dgm:pt modelId="{B82B618C-8332-4259-A478-E4BCD95C7F93}" type="pres">
      <dgm:prSet presAssocID="{1182BB05-92AD-4C5B-9BFE-4BB02BAD20D0}" presName="childShape" presStyleCnt="0"/>
      <dgm:spPr/>
    </dgm:pt>
    <dgm:pt modelId="{28182ED4-28E9-4C25-891A-06BB1DF0AF7A}" type="pres">
      <dgm:prSet presAssocID="{1AC2ECFA-809B-4A59-BF23-DE34326822CE}" presName="Name13" presStyleLbl="parChTrans1D2" presStyleIdx="4" presStyleCnt="8"/>
      <dgm:spPr/>
    </dgm:pt>
    <dgm:pt modelId="{6DBB547F-9E55-4654-B2A4-D2403619EE32}" type="pres">
      <dgm:prSet presAssocID="{4291540D-F5CD-4910-8AAF-10B87E27FFC7}" presName="childText" presStyleLbl="bgAcc1" presStyleIdx="4" presStyleCnt="8" custLinFactX="11015" custLinFactNeighborX="100000" custLinFactNeighborY="-2547">
        <dgm:presLayoutVars>
          <dgm:bulletEnabled val="1"/>
        </dgm:presLayoutVars>
      </dgm:prSet>
      <dgm:spPr/>
    </dgm:pt>
    <dgm:pt modelId="{C17F85F0-8F9E-4265-943E-B8D46C2653A6}" type="pres">
      <dgm:prSet presAssocID="{D5529541-5266-45C6-8F7C-39E6B644E919}" presName="Name13" presStyleLbl="parChTrans1D2" presStyleIdx="5" presStyleCnt="8"/>
      <dgm:spPr/>
    </dgm:pt>
    <dgm:pt modelId="{52159E85-4CB6-4EDC-8064-F9E2469ABCF8}" type="pres">
      <dgm:prSet presAssocID="{6D157B0E-0760-4FB6-AF7E-D2A3A0E5D25F}" presName="childText" presStyleLbl="bgAcc1" presStyleIdx="5" presStyleCnt="8" custLinFactX="11015" custLinFactNeighborX="100000" custLinFactNeighborY="-6259">
        <dgm:presLayoutVars>
          <dgm:bulletEnabled val="1"/>
        </dgm:presLayoutVars>
      </dgm:prSet>
      <dgm:spPr/>
    </dgm:pt>
    <dgm:pt modelId="{E6800A69-48BD-4C1E-995D-3E7DB1B24D7F}" type="pres">
      <dgm:prSet presAssocID="{AFAD4EC0-FED1-413B-85C1-6F24231E116C}" presName="Name13" presStyleLbl="parChTrans1D2" presStyleIdx="6" presStyleCnt="8"/>
      <dgm:spPr/>
    </dgm:pt>
    <dgm:pt modelId="{F2FC8A80-BDA0-49CD-B4F8-DE89C43C3C6A}" type="pres">
      <dgm:prSet presAssocID="{BD8F9EB5-3EEA-46A6-9BF1-9995B8D66F31}" presName="childText" presStyleLbl="bgAcc1" presStyleIdx="6" presStyleCnt="8" custLinFactX="11015" custLinFactNeighborX="100000" custLinFactNeighborY="-14180">
        <dgm:presLayoutVars>
          <dgm:bulletEnabled val="1"/>
        </dgm:presLayoutVars>
      </dgm:prSet>
      <dgm:spPr/>
    </dgm:pt>
    <dgm:pt modelId="{E7062127-FA69-4F00-B052-DBEE0618F0F6}" type="pres">
      <dgm:prSet presAssocID="{4F91B198-D9BD-44E7-BDAB-0A0791404C85}" presName="Name13" presStyleLbl="parChTrans1D2" presStyleIdx="7" presStyleCnt="8"/>
      <dgm:spPr/>
    </dgm:pt>
    <dgm:pt modelId="{75DC8C0B-FF9E-4B5F-8CE1-86E92C0AF24A}" type="pres">
      <dgm:prSet presAssocID="{F74B7FD7-08B4-466E-B7E7-D720584559CF}" presName="childText" presStyleLbl="bgAcc1" presStyleIdx="7" presStyleCnt="8" custLinFactX="11015" custLinFactNeighborX="100000" custLinFactNeighborY="-20764">
        <dgm:presLayoutVars>
          <dgm:bulletEnabled val="1"/>
        </dgm:presLayoutVars>
      </dgm:prSet>
      <dgm:spPr/>
    </dgm:pt>
  </dgm:ptLst>
  <dgm:cxnLst>
    <dgm:cxn modelId="{5B4EC00C-258E-4F3A-B0C9-DDD67F132453}" type="presOf" srcId="{EE3B01D1-46FF-4DA0-B2B1-D5A3A34A32B0}" destId="{35938C9C-6955-460F-946B-C46D9AD4ECC4}" srcOrd="1" destOrd="0" presId="urn:microsoft.com/office/officeart/2005/8/layout/hierarchy3"/>
    <dgm:cxn modelId="{2107830F-57EF-4A23-994C-C8CAE7D044A5}" srcId="{EE3B01D1-46FF-4DA0-B2B1-D5A3A34A32B0}" destId="{C8E54A51-46A8-444D-ADF7-B5190DDF1FE3}" srcOrd="3" destOrd="0" parTransId="{895AE790-A3BC-4ADA-827E-3997A376A479}" sibTransId="{FEC80C84-8D99-40A1-8E11-BFE7CCF63F9B}"/>
    <dgm:cxn modelId="{B37FA523-CE19-4C9C-8C5B-44398BDA9A26}" type="presOf" srcId="{1182BB05-92AD-4C5B-9BFE-4BB02BAD20D0}" destId="{E47B189E-6AC8-45C0-BD20-40AA63CD26A1}" srcOrd="0" destOrd="0" presId="urn:microsoft.com/office/officeart/2005/8/layout/hierarchy3"/>
    <dgm:cxn modelId="{6A4C7425-4D82-4CB7-A2B1-64B780877BF5}" type="presOf" srcId="{15F1EDE3-B1EC-4E9E-A9EC-10D89C549A5B}" destId="{0E591A45-C30B-45D6-9B14-B356EC5C0F85}" srcOrd="0" destOrd="0" presId="urn:microsoft.com/office/officeart/2005/8/layout/hierarchy3"/>
    <dgm:cxn modelId="{1BFB0A2B-9F9B-4A9E-BC3D-D7A3B3970FDE}" type="presOf" srcId="{1182BB05-92AD-4C5B-9BFE-4BB02BAD20D0}" destId="{6CC7C96E-52C8-4DE7-B3F3-D15B6A231B46}" srcOrd="1" destOrd="0" presId="urn:microsoft.com/office/officeart/2005/8/layout/hierarchy3"/>
    <dgm:cxn modelId="{4A360533-BEA5-44EC-9A60-8A5CB76F9163}" type="presOf" srcId="{BD71771B-279B-405E-94C8-DEA40031599C}" destId="{DB915CB6-E926-4277-9748-9C720D1D9D97}" srcOrd="0" destOrd="0" presId="urn:microsoft.com/office/officeart/2005/8/layout/hierarchy3"/>
    <dgm:cxn modelId="{A20DA03C-4964-409B-97BB-02B0E9B393B2}" srcId="{1182BB05-92AD-4C5B-9BFE-4BB02BAD20D0}" destId="{F74B7FD7-08B4-466E-B7E7-D720584559CF}" srcOrd="3" destOrd="0" parTransId="{4F91B198-D9BD-44E7-BDAB-0A0791404C85}" sibTransId="{C8FB682C-86F1-484D-88A4-634E6789C11F}"/>
    <dgm:cxn modelId="{2EEC065B-1D6A-4978-88F6-70AE971650F5}" srcId="{1182BB05-92AD-4C5B-9BFE-4BB02BAD20D0}" destId="{6D157B0E-0760-4FB6-AF7E-D2A3A0E5D25F}" srcOrd="1" destOrd="0" parTransId="{D5529541-5266-45C6-8F7C-39E6B644E919}" sibTransId="{92F7DD35-5825-450F-B19A-6218959A4A55}"/>
    <dgm:cxn modelId="{C41A7E5B-C1D1-45A7-AA11-450739EE0AA0}" type="presOf" srcId="{66236615-439A-4191-8F39-6992AFC90D4B}" destId="{C4A12B88-6183-4C06-AB36-61FC75A54355}" srcOrd="0" destOrd="0" presId="urn:microsoft.com/office/officeart/2005/8/layout/hierarchy3"/>
    <dgm:cxn modelId="{8BB11342-53B4-402B-B8B8-22654AE5D289}" srcId="{1182BB05-92AD-4C5B-9BFE-4BB02BAD20D0}" destId="{BD8F9EB5-3EEA-46A6-9BF1-9995B8D66F31}" srcOrd="2" destOrd="0" parTransId="{AFAD4EC0-FED1-413B-85C1-6F24231E116C}" sibTransId="{94C68AC0-A6C9-467A-AEAA-B9EAADC1A680}"/>
    <dgm:cxn modelId="{C7841549-0F89-43D7-9744-2D878B8FE247}" type="presOf" srcId="{895AE790-A3BC-4ADA-827E-3997A376A479}" destId="{68B2520D-F3A3-4AB2-816A-B2B93978221A}" srcOrd="0" destOrd="0" presId="urn:microsoft.com/office/officeart/2005/8/layout/hierarchy3"/>
    <dgm:cxn modelId="{5C4D3F4F-5497-4DE4-897B-582F4B2077D3}" type="presOf" srcId="{EE3B01D1-46FF-4DA0-B2B1-D5A3A34A32B0}" destId="{4EC45ABE-1889-49C2-ACA2-3A537579A2CD}" srcOrd="0" destOrd="0" presId="urn:microsoft.com/office/officeart/2005/8/layout/hierarchy3"/>
    <dgm:cxn modelId="{A5C77D50-F9A4-4064-8D98-466BB3CCF263}" type="presOf" srcId="{6D157B0E-0760-4FB6-AF7E-D2A3A0E5D25F}" destId="{52159E85-4CB6-4EDC-8064-F9E2469ABCF8}" srcOrd="0" destOrd="0" presId="urn:microsoft.com/office/officeart/2005/8/layout/hierarchy3"/>
    <dgm:cxn modelId="{1AD8D252-3D22-4862-A0D1-B3A0A2A26981}" type="presOf" srcId="{BD8F9EB5-3EEA-46A6-9BF1-9995B8D66F31}" destId="{F2FC8A80-BDA0-49CD-B4F8-DE89C43C3C6A}" srcOrd="0" destOrd="0" presId="urn:microsoft.com/office/officeart/2005/8/layout/hierarchy3"/>
    <dgm:cxn modelId="{00229855-7466-41A8-8540-3787D004C32E}" type="presOf" srcId="{F74B7FD7-08B4-466E-B7E7-D720584559CF}" destId="{75DC8C0B-FF9E-4B5F-8CE1-86E92C0AF24A}" srcOrd="0" destOrd="0" presId="urn:microsoft.com/office/officeart/2005/8/layout/hierarchy3"/>
    <dgm:cxn modelId="{119A6E78-3E36-44C0-A41E-B6A910E3468F}" srcId="{EE3B01D1-46FF-4DA0-B2B1-D5A3A34A32B0}" destId="{2A8E3489-2F1A-46F0-A317-1133160AFED8}" srcOrd="2" destOrd="0" parTransId="{642C30EA-94CB-41F2-ACAC-33E5BBC8DB95}" sibTransId="{FFCC80CB-A2BB-4014-94C3-72A0F268B757}"/>
    <dgm:cxn modelId="{E9E87E8D-F738-4138-9B45-66311B38A309}" type="presOf" srcId="{4291540D-F5CD-4910-8AAF-10B87E27FFC7}" destId="{6DBB547F-9E55-4654-B2A4-D2403619EE32}" srcOrd="0" destOrd="0" presId="urn:microsoft.com/office/officeart/2005/8/layout/hierarchy3"/>
    <dgm:cxn modelId="{DF3FC490-AA10-4945-96D7-C8F334584095}" srcId="{15F1EDE3-B1EC-4E9E-A9EC-10D89C549A5B}" destId="{EE3B01D1-46FF-4DA0-B2B1-D5A3A34A32B0}" srcOrd="0" destOrd="0" parTransId="{47653602-8DAA-42AE-B627-B2A74B5F4243}" sibTransId="{12F6C4A9-467B-4DD4-8ECC-5B27B4F9EBAF}"/>
    <dgm:cxn modelId="{05432497-55BA-4870-8D58-0E4CAB2FE9F5}" srcId="{EE3B01D1-46FF-4DA0-B2B1-D5A3A34A32B0}" destId="{58C297F0-A308-41E7-BD59-517645251C00}" srcOrd="1" destOrd="0" parTransId="{66236615-439A-4191-8F39-6992AFC90D4B}" sibTransId="{91B142D4-8BA6-401E-8843-CB358990EC6E}"/>
    <dgm:cxn modelId="{2F2DEAA2-48B3-4375-B969-9F58017E86A6}" type="presOf" srcId="{AFAD4EC0-FED1-413B-85C1-6F24231E116C}" destId="{E6800A69-48BD-4C1E-995D-3E7DB1B24D7F}" srcOrd="0" destOrd="0" presId="urn:microsoft.com/office/officeart/2005/8/layout/hierarchy3"/>
    <dgm:cxn modelId="{171B22A5-063B-4054-B227-CC9ACEAC6DAA}" srcId="{1182BB05-92AD-4C5B-9BFE-4BB02BAD20D0}" destId="{4291540D-F5CD-4910-8AAF-10B87E27FFC7}" srcOrd="0" destOrd="0" parTransId="{1AC2ECFA-809B-4A59-BF23-DE34326822CE}" sibTransId="{C0822AB1-DC0C-4C55-8029-BA418B885469}"/>
    <dgm:cxn modelId="{DBC252AD-75AB-490E-9B86-835A398F0EAF}" type="presOf" srcId="{642C30EA-94CB-41F2-ACAC-33E5BBC8DB95}" destId="{77A038E0-769A-4C8D-BB14-470A04168463}" srcOrd="0" destOrd="0" presId="urn:microsoft.com/office/officeart/2005/8/layout/hierarchy3"/>
    <dgm:cxn modelId="{9FE618B4-7797-4546-A884-7695688B1B54}" srcId="{EE3B01D1-46FF-4DA0-B2B1-D5A3A34A32B0}" destId="{BD71771B-279B-405E-94C8-DEA40031599C}" srcOrd="0" destOrd="0" parTransId="{ED4F4880-0DA6-4963-93BF-E3FFF2307969}" sibTransId="{487AC648-5FF1-4397-9877-76E0B48FB137}"/>
    <dgm:cxn modelId="{48A55BC6-2C48-4F73-9625-D4A878C947BC}" type="presOf" srcId="{4F91B198-D9BD-44E7-BDAB-0A0791404C85}" destId="{E7062127-FA69-4F00-B052-DBEE0618F0F6}" srcOrd="0" destOrd="0" presId="urn:microsoft.com/office/officeart/2005/8/layout/hierarchy3"/>
    <dgm:cxn modelId="{DC4483C7-1DA7-444F-968E-062398A9935F}" srcId="{15F1EDE3-B1EC-4E9E-A9EC-10D89C549A5B}" destId="{1182BB05-92AD-4C5B-9BFE-4BB02BAD20D0}" srcOrd="1" destOrd="0" parTransId="{119D8799-F6C9-46C3-9D2F-875DA2C98D73}" sibTransId="{01A30098-5039-460D-B11A-534187D52D84}"/>
    <dgm:cxn modelId="{C07210CE-D3D4-4F03-9101-E10BEE0975AD}" type="presOf" srcId="{2A8E3489-2F1A-46F0-A317-1133160AFED8}" destId="{39618B76-3AF8-4017-98A0-9DA2FF0C06C9}" srcOrd="0" destOrd="0" presId="urn:microsoft.com/office/officeart/2005/8/layout/hierarchy3"/>
    <dgm:cxn modelId="{F2C690E1-29FD-412D-BB3A-6A62AF4302EF}" type="presOf" srcId="{D5529541-5266-45C6-8F7C-39E6B644E919}" destId="{C17F85F0-8F9E-4265-943E-B8D46C2653A6}" srcOrd="0" destOrd="0" presId="urn:microsoft.com/office/officeart/2005/8/layout/hierarchy3"/>
    <dgm:cxn modelId="{CF0262F0-5D41-4848-A822-0F7A279749EF}" type="presOf" srcId="{1AC2ECFA-809B-4A59-BF23-DE34326822CE}" destId="{28182ED4-28E9-4C25-891A-06BB1DF0AF7A}" srcOrd="0" destOrd="0" presId="urn:microsoft.com/office/officeart/2005/8/layout/hierarchy3"/>
    <dgm:cxn modelId="{EC82ACF1-6907-4D2B-85A9-29CDC3A6C20A}" type="presOf" srcId="{C8E54A51-46A8-444D-ADF7-B5190DDF1FE3}" destId="{38AC26C9-3001-4685-B0DE-13054F4E3F7B}" srcOrd="0" destOrd="0" presId="urn:microsoft.com/office/officeart/2005/8/layout/hierarchy3"/>
    <dgm:cxn modelId="{08EF21F4-4E7A-4676-A0F1-B13429DBDFE9}" type="presOf" srcId="{ED4F4880-0DA6-4963-93BF-E3FFF2307969}" destId="{23D4FC3D-6B2B-4EEA-A001-D3F474219134}" srcOrd="0" destOrd="0" presId="urn:microsoft.com/office/officeart/2005/8/layout/hierarchy3"/>
    <dgm:cxn modelId="{F0E800FE-682C-4382-B0B7-4C41A1F0A227}" type="presOf" srcId="{58C297F0-A308-41E7-BD59-517645251C00}" destId="{9479F4E3-F263-4619-945C-0CCD8F6A7DA1}" srcOrd="0" destOrd="0" presId="urn:microsoft.com/office/officeart/2005/8/layout/hierarchy3"/>
    <dgm:cxn modelId="{4AF0F23F-09BE-4AD8-952C-376C75A1C4AB}" type="presParOf" srcId="{0E591A45-C30B-45D6-9B14-B356EC5C0F85}" destId="{59830F0D-F162-4657-B527-42C96EF951BA}" srcOrd="0" destOrd="0" presId="urn:microsoft.com/office/officeart/2005/8/layout/hierarchy3"/>
    <dgm:cxn modelId="{68339C71-1529-449E-B34D-4017F4ACDC06}" type="presParOf" srcId="{59830F0D-F162-4657-B527-42C96EF951BA}" destId="{B8AD547D-56F3-4ABE-9915-9B29D3939EEE}" srcOrd="0" destOrd="0" presId="urn:microsoft.com/office/officeart/2005/8/layout/hierarchy3"/>
    <dgm:cxn modelId="{517A998D-F76D-4EDD-8563-0DCCCA292BFC}" type="presParOf" srcId="{B8AD547D-56F3-4ABE-9915-9B29D3939EEE}" destId="{4EC45ABE-1889-49C2-ACA2-3A537579A2CD}" srcOrd="0" destOrd="0" presId="urn:microsoft.com/office/officeart/2005/8/layout/hierarchy3"/>
    <dgm:cxn modelId="{56CA9BF9-17F5-40A3-A706-EB05DD98D889}" type="presParOf" srcId="{B8AD547D-56F3-4ABE-9915-9B29D3939EEE}" destId="{35938C9C-6955-460F-946B-C46D9AD4ECC4}" srcOrd="1" destOrd="0" presId="urn:microsoft.com/office/officeart/2005/8/layout/hierarchy3"/>
    <dgm:cxn modelId="{1E5C1AB0-571E-4EEB-9773-A54F63B69BF8}" type="presParOf" srcId="{59830F0D-F162-4657-B527-42C96EF951BA}" destId="{D600D81D-DE73-47F6-9D3B-DC2B8A677C51}" srcOrd="1" destOrd="0" presId="urn:microsoft.com/office/officeart/2005/8/layout/hierarchy3"/>
    <dgm:cxn modelId="{92840246-4A0C-41D4-B450-6643BE9CC68A}" type="presParOf" srcId="{D600D81D-DE73-47F6-9D3B-DC2B8A677C51}" destId="{23D4FC3D-6B2B-4EEA-A001-D3F474219134}" srcOrd="0" destOrd="0" presId="urn:microsoft.com/office/officeart/2005/8/layout/hierarchy3"/>
    <dgm:cxn modelId="{92E66551-CB45-4E4E-AF51-3599A89C22DF}" type="presParOf" srcId="{D600D81D-DE73-47F6-9D3B-DC2B8A677C51}" destId="{DB915CB6-E926-4277-9748-9C720D1D9D97}" srcOrd="1" destOrd="0" presId="urn:microsoft.com/office/officeart/2005/8/layout/hierarchy3"/>
    <dgm:cxn modelId="{803D11E0-9B69-438D-A634-34EBF0885AE4}" type="presParOf" srcId="{D600D81D-DE73-47F6-9D3B-DC2B8A677C51}" destId="{C4A12B88-6183-4C06-AB36-61FC75A54355}" srcOrd="2" destOrd="0" presId="urn:microsoft.com/office/officeart/2005/8/layout/hierarchy3"/>
    <dgm:cxn modelId="{8A9BBBD6-EA29-49DF-9EC6-B59CF7906A1A}" type="presParOf" srcId="{D600D81D-DE73-47F6-9D3B-DC2B8A677C51}" destId="{9479F4E3-F263-4619-945C-0CCD8F6A7DA1}" srcOrd="3" destOrd="0" presId="urn:microsoft.com/office/officeart/2005/8/layout/hierarchy3"/>
    <dgm:cxn modelId="{8BD698BC-FA7D-428E-BDC7-4558D23EA6E1}" type="presParOf" srcId="{D600D81D-DE73-47F6-9D3B-DC2B8A677C51}" destId="{77A038E0-769A-4C8D-BB14-470A04168463}" srcOrd="4" destOrd="0" presId="urn:microsoft.com/office/officeart/2005/8/layout/hierarchy3"/>
    <dgm:cxn modelId="{88B993D7-2489-4360-8C7C-FF77999FE9D1}" type="presParOf" srcId="{D600D81D-DE73-47F6-9D3B-DC2B8A677C51}" destId="{39618B76-3AF8-4017-98A0-9DA2FF0C06C9}" srcOrd="5" destOrd="0" presId="urn:microsoft.com/office/officeart/2005/8/layout/hierarchy3"/>
    <dgm:cxn modelId="{A7A5246E-BD38-4579-B345-CB43870C46A1}" type="presParOf" srcId="{D600D81D-DE73-47F6-9D3B-DC2B8A677C51}" destId="{68B2520D-F3A3-4AB2-816A-B2B93978221A}" srcOrd="6" destOrd="0" presId="urn:microsoft.com/office/officeart/2005/8/layout/hierarchy3"/>
    <dgm:cxn modelId="{9443D593-EDAF-49E7-A0AE-358E856A5B94}" type="presParOf" srcId="{D600D81D-DE73-47F6-9D3B-DC2B8A677C51}" destId="{38AC26C9-3001-4685-B0DE-13054F4E3F7B}" srcOrd="7" destOrd="0" presId="urn:microsoft.com/office/officeart/2005/8/layout/hierarchy3"/>
    <dgm:cxn modelId="{EE135974-2662-4BB3-8889-104B5D650FDB}" type="presParOf" srcId="{0E591A45-C30B-45D6-9B14-B356EC5C0F85}" destId="{F0301D72-65C2-47BB-8D8B-CF35A7A46145}" srcOrd="1" destOrd="0" presId="urn:microsoft.com/office/officeart/2005/8/layout/hierarchy3"/>
    <dgm:cxn modelId="{5930A8B5-D995-481E-AB45-2D26178F0C2D}" type="presParOf" srcId="{F0301D72-65C2-47BB-8D8B-CF35A7A46145}" destId="{6D54B828-82B5-44F9-9AFB-BEAA1AFA1A3C}" srcOrd="0" destOrd="0" presId="urn:microsoft.com/office/officeart/2005/8/layout/hierarchy3"/>
    <dgm:cxn modelId="{94CF7DF7-BC9A-436F-90FC-3C8BCED934F2}" type="presParOf" srcId="{6D54B828-82B5-44F9-9AFB-BEAA1AFA1A3C}" destId="{E47B189E-6AC8-45C0-BD20-40AA63CD26A1}" srcOrd="0" destOrd="0" presId="urn:microsoft.com/office/officeart/2005/8/layout/hierarchy3"/>
    <dgm:cxn modelId="{06DB25DA-A8F4-4476-818D-F07B7814D5FF}" type="presParOf" srcId="{6D54B828-82B5-44F9-9AFB-BEAA1AFA1A3C}" destId="{6CC7C96E-52C8-4DE7-B3F3-D15B6A231B46}" srcOrd="1" destOrd="0" presId="urn:microsoft.com/office/officeart/2005/8/layout/hierarchy3"/>
    <dgm:cxn modelId="{6C9B0E82-54BB-4271-B21B-6D0D06EF5AEC}" type="presParOf" srcId="{F0301D72-65C2-47BB-8D8B-CF35A7A46145}" destId="{B82B618C-8332-4259-A478-E4BCD95C7F93}" srcOrd="1" destOrd="0" presId="urn:microsoft.com/office/officeart/2005/8/layout/hierarchy3"/>
    <dgm:cxn modelId="{08DC4AA4-993A-4AAC-8D8F-D176E996E506}" type="presParOf" srcId="{B82B618C-8332-4259-A478-E4BCD95C7F93}" destId="{28182ED4-28E9-4C25-891A-06BB1DF0AF7A}" srcOrd="0" destOrd="0" presId="urn:microsoft.com/office/officeart/2005/8/layout/hierarchy3"/>
    <dgm:cxn modelId="{3D19BE60-9753-4182-AA59-4D763CA7D7A9}" type="presParOf" srcId="{B82B618C-8332-4259-A478-E4BCD95C7F93}" destId="{6DBB547F-9E55-4654-B2A4-D2403619EE32}" srcOrd="1" destOrd="0" presId="urn:microsoft.com/office/officeart/2005/8/layout/hierarchy3"/>
    <dgm:cxn modelId="{277C4B13-334B-4114-A231-761790D6A9F9}" type="presParOf" srcId="{B82B618C-8332-4259-A478-E4BCD95C7F93}" destId="{C17F85F0-8F9E-4265-943E-B8D46C2653A6}" srcOrd="2" destOrd="0" presId="urn:microsoft.com/office/officeart/2005/8/layout/hierarchy3"/>
    <dgm:cxn modelId="{2F9E6869-F255-42B1-A634-C5B62BF4616D}" type="presParOf" srcId="{B82B618C-8332-4259-A478-E4BCD95C7F93}" destId="{52159E85-4CB6-4EDC-8064-F9E2469ABCF8}" srcOrd="3" destOrd="0" presId="urn:microsoft.com/office/officeart/2005/8/layout/hierarchy3"/>
    <dgm:cxn modelId="{D64E8C8F-7C29-454D-8E4E-A263B08744CF}" type="presParOf" srcId="{B82B618C-8332-4259-A478-E4BCD95C7F93}" destId="{E6800A69-48BD-4C1E-995D-3E7DB1B24D7F}" srcOrd="4" destOrd="0" presId="urn:microsoft.com/office/officeart/2005/8/layout/hierarchy3"/>
    <dgm:cxn modelId="{4748C1CE-7245-479F-9A71-891F9ACD278E}" type="presParOf" srcId="{B82B618C-8332-4259-A478-E4BCD95C7F93}" destId="{F2FC8A80-BDA0-49CD-B4F8-DE89C43C3C6A}" srcOrd="5" destOrd="0" presId="urn:microsoft.com/office/officeart/2005/8/layout/hierarchy3"/>
    <dgm:cxn modelId="{DBE584C4-0D9E-410A-8BDB-C17579466EE2}" type="presParOf" srcId="{B82B618C-8332-4259-A478-E4BCD95C7F93}" destId="{E7062127-FA69-4F00-B052-DBEE0618F0F6}" srcOrd="6" destOrd="0" presId="urn:microsoft.com/office/officeart/2005/8/layout/hierarchy3"/>
    <dgm:cxn modelId="{EC0AC4FD-2DA6-41BE-A4BF-1FAF65890602}" type="presParOf" srcId="{B82B618C-8332-4259-A478-E4BCD95C7F93}" destId="{75DC8C0B-FF9E-4B5F-8CE1-86E92C0AF24A}"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711F44-206B-4048-A370-41810B0148F8}">
      <dsp:nvSpPr>
        <dsp:cNvPr id="0" name=""/>
        <dsp:cNvSpPr/>
      </dsp:nvSpPr>
      <dsp:spPr>
        <a:xfrm>
          <a:off x="616949" y="459179"/>
          <a:ext cx="1818562" cy="181856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828559-8C98-4FFB-B953-E836E4804935}">
      <dsp:nvSpPr>
        <dsp:cNvPr id="0" name=""/>
        <dsp:cNvSpPr/>
      </dsp:nvSpPr>
      <dsp:spPr>
        <a:xfrm>
          <a:off x="1004512" y="846742"/>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D6A45C-4AAD-40A3-9D61-BC32C1AC45C7}">
      <dsp:nvSpPr>
        <dsp:cNvPr id="0" name=""/>
        <dsp:cNvSpPr/>
      </dsp:nvSpPr>
      <dsp:spPr>
        <a:xfrm>
          <a:off x="35606" y="284418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r>
            <a:rPr lang="en-GB" sz="4000" kern="1200"/>
            <a:t>Theories </a:t>
          </a:r>
          <a:endParaRPr lang="en-US" sz="4000" kern="1200"/>
        </a:p>
      </dsp:txBody>
      <dsp:txXfrm>
        <a:off x="35606" y="2844180"/>
        <a:ext cx="2981250" cy="720000"/>
      </dsp:txXfrm>
    </dsp:sp>
    <dsp:sp modelId="{9D92990C-F73C-4F7F-83CF-C915842D95E7}">
      <dsp:nvSpPr>
        <dsp:cNvPr id="0" name=""/>
        <dsp:cNvSpPr/>
      </dsp:nvSpPr>
      <dsp:spPr>
        <a:xfrm>
          <a:off x="4119918" y="459179"/>
          <a:ext cx="1818562" cy="181856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8B55FA-1C3A-48DA-B37F-E1FBF618A956}">
      <dsp:nvSpPr>
        <dsp:cNvPr id="0" name=""/>
        <dsp:cNvSpPr/>
      </dsp:nvSpPr>
      <dsp:spPr>
        <a:xfrm>
          <a:off x="4507481" y="846742"/>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2985AC-FD9D-4B5D-83F4-926FBD08E6E9}">
      <dsp:nvSpPr>
        <dsp:cNvPr id="0" name=""/>
        <dsp:cNvSpPr/>
      </dsp:nvSpPr>
      <dsp:spPr>
        <a:xfrm>
          <a:off x="3538574" y="284418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r>
            <a:rPr lang="en-GB" sz="4000" kern="1200"/>
            <a:t>Training </a:t>
          </a:r>
          <a:endParaRPr lang="en-US" sz="4000" kern="1200"/>
        </a:p>
      </dsp:txBody>
      <dsp:txXfrm>
        <a:off x="3538574" y="2844180"/>
        <a:ext cx="2981250" cy="720000"/>
      </dsp:txXfrm>
    </dsp:sp>
    <dsp:sp modelId="{0F28955A-D936-45EF-8831-EC0A4D58DA7B}">
      <dsp:nvSpPr>
        <dsp:cNvPr id="0" name=""/>
        <dsp:cNvSpPr/>
      </dsp:nvSpPr>
      <dsp:spPr>
        <a:xfrm>
          <a:off x="7622887" y="459179"/>
          <a:ext cx="1818562" cy="181856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0A3E85-51C9-4916-AF4A-6E718E9F0F54}">
      <dsp:nvSpPr>
        <dsp:cNvPr id="0" name=""/>
        <dsp:cNvSpPr/>
      </dsp:nvSpPr>
      <dsp:spPr>
        <a:xfrm>
          <a:off x="8010450" y="846742"/>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FAD039-7E69-4F06-8B43-41F0D73698FD}">
      <dsp:nvSpPr>
        <dsp:cNvPr id="0" name=""/>
        <dsp:cNvSpPr/>
      </dsp:nvSpPr>
      <dsp:spPr>
        <a:xfrm>
          <a:off x="7041543" y="284418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r>
            <a:rPr lang="en-GB" sz="4000" kern="1200"/>
            <a:t>Practice </a:t>
          </a:r>
          <a:endParaRPr lang="en-US" sz="4000" kern="1200"/>
        </a:p>
      </dsp:txBody>
      <dsp:txXfrm>
        <a:off x="7041543" y="2844180"/>
        <a:ext cx="2981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C45ABE-1889-49C2-ACA2-3A537579A2CD}">
      <dsp:nvSpPr>
        <dsp:cNvPr id="0" name=""/>
        <dsp:cNvSpPr/>
      </dsp:nvSpPr>
      <dsp:spPr>
        <a:xfrm>
          <a:off x="1235784" y="45324"/>
          <a:ext cx="2238161" cy="825380"/>
        </a:xfrm>
        <a:prstGeom prst="roundRect">
          <a:avLst>
            <a:gd name="adj" fmla="val 10000"/>
          </a:avLst>
        </a:prstGeom>
        <a:solidFill>
          <a:srgbClr val="AB89A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GB" sz="3200" kern="1200" dirty="0"/>
            <a:t>Collectivist</a:t>
          </a:r>
        </a:p>
      </dsp:txBody>
      <dsp:txXfrm>
        <a:off x="1259959" y="69499"/>
        <a:ext cx="2189811" cy="777030"/>
      </dsp:txXfrm>
    </dsp:sp>
    <dsp:sp modelId="{23D4FC3D-6B2B-4EEA-A001-D3F474219134}">
      <dsp:nvSpPr>
        <dsp:cNvPr id="0" name=""/>
        <dsp:cNvSpPr/>
      </dsp:nvSpPr>
      <dsp:spPr>
        <a:xfrm>
          <a:off x="1459600" y="870704"/>
          <a:ext cx="737674" cy="549621"/>
        </a:xfrm>
        <a:custGeom>
          <a:avLst/>
          <a:gdLst/>
          <a:ahLst/>
          <a:cxnLst/>
          <a:rect l="0" t="0" r="0" b="0"/>
          <a:pathLst>
            <a:path>
              <a:moveTo>
                <a:pt x="0" y="0"/>
              </a:moveTo>
              <a:lnTo>
                <a:pt x="0" y="549621"/>
              </a:lnTo>
              <a:lnTo>
                <a:pt x="737674" y="54962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915CB6-E926-4277-9748-9C720D1D9D97}">
      <dsp:nvSpPr>
        <dsp:cNvPr id="0" name=""/>
        <dsp:cNvSpPr/>
      </dsp:nvSpPr>
      <dsp:spPr>
        <a:xfrm>
          <a:off x="2197275" y="1011989"/>
          <a:ext cx="1306679" cy="816674"/>
        </a:xfrm>
        <a:prstGeom prst="roundRect">
          <a:avLst>
            <a:gd name="adj" fmla="val 10000"/>
          </a:avLst>
        </a:prstGeom>
        <a:solidFill>
          <a:schemeClr val="lt1">
            <a:alpha val="90000"/>
            <a:hueOff val="0"/>
            <a:satOff val="0"/>
            <a:lumOff val="0"/>
            <a:alphaOff val="0"/>
          </a:schemeClr>
        </a:solidFill>
        <a:ln w="15875"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kern="1200" dirty="0"/>
            <a:t>‘We’ consciousness</a:t>
          </a:r>
        </a:p>
      </dsp:txBody>
      <dsp:txXfrm>
        <a:off x="2221195" y="1035909"/>
        <a:ext cx="1258839" cy="768834"/>
      </dsp:txXfrm>
    </dsp:sp>
    <dsp:sp modelId="{C4A12B88-6183-4C06-AB36-61FC75A54355}">
      <dsp:nvSpPr>
        <dsp:cNvPr id="0" name=""/>
        <dsp:cNvSpPr/>
      </dsp:nvSpPr>
      <dsp:spPr>
        <a:xfrm>
          <a:off x="1459600" y="870704"/>
          <a:ext cx="737674" cy="1453223"/>
        </a:xfrm>
        <a:custGeom>
          <a:avLst/>
          <a:gdLst/>
          <a:ahLst/>
          <a:cxnLst/>
          <a:rect l="0" t="0" r="0" b="0"/>
          <a:pathLst>
            <a:path>
              <a:moveTo>
                <a:pt x="0" y="0"/>
              </a:moveTo>
              <a:lnTo>
                <a:pt x="0" y="1453223"/>
              </a:lnTo>
              <a:lnTo>
                <a:pt x="737674" y="145322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79F4E3-F263-4619-945C-0CCD8F6A7DA1}">
      <dsp:nvSpPr>
        <dsp:cNvPr id="0" name=""/>
        <dsp:cNvSpPr/>
      </dsp:nvSpPr>
      <dsp:spPr>
        <a:xfrm>
          <a:off x="2197275" y="1915590"/>
          <a:ext cx="1306679" cy="816674"/>
        </a:xfrm>
        <a:prstGeom prst="roundRect">
          <a:avLst>
            <a:gd name="adj" fmla="val 10000"/>
          </a:avLst>
        </a:prstGeom>
        <a:solidFill>
          <a:schemeClr val="lt1">
            <a:alpha val="90000"/>
            <a:hueOff val="0"/>
            <a:satOff val="0"/>
            <a:lumOff val="0"/>
            <a:alphaOff val="0"/>
          </a:schemeClr>
        </a:solidFill>
        <a:ln w="15875"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kern="1200" dirty="0"/>
            <a:t>Identity based in a social and relational system</a:t>
          </a:r>
        </a:p>
      </dsp:txBody>
      <dsp:txXfrm>
        <a:off x="2221195" y="1939510"/>
        <a:ext cx="1258839" cy="768834"/>
      </dsp:txXfrm>
    </dsp:sp>
    <dsp:sp modelId="{77A038E0-769A-4C8D-BB14-470A04168463}">
      <dsp:nvSpPr>
        <dsp:cNvPr id="0" name=""/>
        <dsp:cNvSpPr/>
      </dsp:nvSpPr>
      <dsp:spPr>
        <a:xfrm>
          <a:off x="1459600" y="870704"/>
          <a:ext cx="737674" cy="2409385"/>
        </a:xfrm>
        <a:custGeom>
          <a:avLst/>
          <a:gdLst/>
          <a:ahLst/>
          <a:cxnLst/>
          <a:rect l="0" t="0" r="0" b="0"/>
          <a:pathLst>
            <a:path>
              <a:moveTo>
                <a:pt x="0" y="0"/>
              </a:moveTo>
              <a:lnTo>
                <a:pt x="0" y="2409385"/>
              </a:lnTo>
              <a:lnTo>
                <a:pt x="737674" y="240938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618B76-3AF8-4017-98A0-9DA2FF0C06C9}">
      <dsp:nvSpPr>
        <dsp:cNvPr id="0" name=""/>
        <dsp:cNvSpPr/>
      </dsp:nvSpPr>
      <dsp:spPr>
        <a:xfrm>
          <a:off x="2197275" y="2871752"/>
          <a:ext cx="1306679" cy="816674"/>
        </a:xfrm>
        <a:prstGeom prst="roundRect">
          <a:avLst>
            <a:gd name="adj" fmla="val 10000"/>
          </a:avLst>
        </a:prstGeom>
        <a:solidFill>
          <a:schemeClr val="lt1">
            <a:alpha val="90000"/>
            <a:hueOff val="0"/>
            <a:satOff val="0"/>
            <a:lumOff val="0"/>
            <a:alphaOff val="0"/>
          </a:schemeClr>
        </a:solidFill>
        <a:ln w="15875"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kern="1200" dirty="0"/>
            <a:t>Emotional dependence of individual on organisations &amp; social systems</a:t>
          </a:r>
        </a:p>
      </dsp:txBody>
      <dsp:txXfrm>
        <a:off x="2221195" y="2895672"/>
        <a:ext cx="1258839" cy="768834"/>
      </dsp:txXfrm>
    </dsp:sp>
    <dsp:sp modelId="{68B2520D-F3A3-4AB2-816A-B2B93978221A}">
      <dsp:nvSpPr>
        <dsp:cNvPr id="0" name=""/>
        <dsp:cNvSpPr/>
      </dsp:nvSpPr>
      <dsp:spPr>
        <a:xfrm>
          <a:off x="1459600" y="870704"/>
          <a:ext cx="737674" cy="3365540"/>
        </a:xfrm>
        <a:custGeom>
          <a:avLst/>
          <a:gdLst/>
          <a:ahLst/>
          <a:cxnLst/>
          <a:rect l="0" t="0" r="0" b="0"/>
          <a:pathLst>
            <a:path>
              <a:moveTo>
                <a:pt x="0" y="0"/>
              </a:moveTo>
              <a:lnTo>
                <a:pt x="0" y="3365540"/>
              </a:lnTo>
              <a:lnTo>
                <a:pt x="737674" y="336554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AC26C9-3001-4685-B0DE-13054F4E3F7B}">
      <dsp:nvSpPr>
        <dsp:cNvPr id="0" name=""/>
        <dsp:cNvSpPr/>
      </dsp:nvSpPr>
      <dsp:spPr>
        <a:xfrm>
          <a:off x="2197275" y="3827907"/>
          <a:ext cx="1306679" cy="816674"/>
        </a:xfrm>
        <a:prstGeom prst="roundRect">
          <a:avLst>
            <a:gd name="adj" fmla="val 10000"/>
          </a:avLst>
        </a:prstGeom>
        <a:solidFill>
          <a:schemeClr val="lt1">
            <a:alpha val="90000"/>
            <a:hueOff val="0"/>
            <a:satOff val="0"/>
            <a:lumOff val="0"/>
            <a:alphaOff val="0"/>
          </a:schemeClr>
        </a:solidFill>
        <a:ln w="15875"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kern="1200" dirty="0"/>
            <a:t>Belief placed in group decisions</a:t>
          </a:r>
        </a:p>
      </dsp:txBody>
      <dsp:txXfrm>
        <a:off x="2221195" y="3851827"/>
        <a:ext cx="1258839" cy="768834"/>
      </dsp:txXfrm>
    </dsp:sp>
    <dsp:sp modelId="{E47B189E-6AC8-45C0-BD20-40AA63CD26A1}">
      <dsp:nvSpPr>
        <dsp:cNvPr id="0" name=""/>
        <dsp:cNvSpPr/>
      </dsp:nvSpPr>
      <dsp:spPr>
        <a:xfrm>
          <a:off x="5848051" y="3273"/>
          <a:ext cx="2358997" cy="825274"/>
        </a:xfrm>
        <a:prstGeom prst="roundRect">
          <a:avLst>
            <a:gd name="adj" fmla="val 10000"/>
          </a:avLst>
        </a:prstGeom>
        <a:solidFill>
          <a:srgbClr val="AB89A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GB" sz="3200" kern="1200" dirty="0"/>
            <a:t>Individualist</a:t>
          </a:r>
        </a:p>
      </dsp:txBody>
      <dsp:txXfrm>
        <a:off x="5872222" y="27444"/>
        <a:ext cx="2310655" cy="776932"/>
      </dsp:txXfrm>
    </dsp:sp>
    <dsp:sp modelId="{28182ED4-28E9-4C25-891A-06BB1DF0AF7A}">
      <dsp:nvSpPr>
        <dsp:cNvPr id="0" name=""/>
        <dsp:cNvSpPr/>
      </dsp:nvSpPr>
      <dsp:spPr>
        <a:xfrm>
          <a:off x="6083951" y="828547"/>
          <a:ext cx="700260" cy="591778"/>
        </a:xfrm>
        <a:custGeom>
          <a:avLst/>
          <a:gdLst/>
          <a:ahLst/>
          <a:cxnLst/>
          <a:rect l="0" t="0" r="0" b="0"/>
          <a:pathLst>
            <a:path>
              <a:moveTo>
                <a:pt x="0" y="0"/>
              </a:moveTo>
              <a:lnTo>
                <a:pt x="0" y="591778"/>
              </a:lnTo>
              <a:lnTo>
                <a:pt x="700260" y="59177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BB547F-9E55-4654-B2A4-D2403619EE32}">
      <dsp:nvSpPr>
        <dsp:cNvPr id="0" name=""/>
        <dsp:cNvSpPr/>
      </dsp:nvSpPr>
      <dsp:spPr>
        <a:xfrm>
          <a:off x="6784212" y="1011989"/>
          <a:ext cx="1306679" cy="816674"/>
        </a:xfrm>
        <a:prstGeom prst="roundRect">
          <a:avLst>
            <a:gd name="adj" fmla="val 10000"/>
          </a:avLst>
        </a:prstGeom>
        <a:solidFill>
          <a:schemeClr val="lt1">
            <a:alpha val="90000"/>
            <a:hueOff val="0"/>
            <a:satOff val="0"/>
            <a:lumOff val="0"/>
            <a:alphaOff val="0"/>
          </a:schemeClr>
        </a:solidFill>
        <a:ln w="15875"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kern="1200" dirty="0"/>
            <a:t>‘I’ consciousness</a:t>
          </a:r>
        </a:p>
      </dsp:txBody>
      <dsp:txXfrm>
        <a:off x="6808132" y="1035909"/>
        <a:ext cx="1258839" cy="768834"/>
      </dsp:txXfrm>
    </dsp:sp>
    <dsp:sp modelId="{C17F85F0-8F9E-4265-943E-B8D46C2653A6}">
      <dsp:nvSpPr>
        <dsp:cNvPr id="0" name=""/>
        <dsp:cNvSpPr/>
      </dsp:nvSpPr>
      <dsp:spPr>
        <a:xfrm>
          <a:off x="6083951" y="828547"/>
          <a:ext cx="700260" cy="1582306"/>
        </a:xfrm>
        <a:custGeom>
          <a:avLst/>
          <a:gdLst/>
          <a:ahLst/>
          <a:cxnLst/>
          <a:rect l="0" t="0" r="0" b="0"/>
          <a:pathLst>
            <a:path>
              <a:moveTo>
                <a:pt x="0" y="0"/>
              </a:moveTo>
              <a:lnTo>
                <a:pt x="0" y="1582306"/>
              </a:lnTo>
              <a:lnTo>
                <a:pt x="700260" y="158230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159E85-4CB6-4EDC-8064-F9E2469ABCF8}">
      <dsp:nvSpPr>
        <dsp:cNvPr id="0" name=""/>
        <dsp:cNvSpPr/>
      </dsp:nvSpPr>
      <dsp:spPr>
        <a:xfrm>
          <a:off x="6784212" y="2002517"/>
          <a:ext cx="1306679" cy="816674"/>
        </a:xfrm>
        <a:prstGeom prst="roundRect">
          <a:avLst>
            <a:gd name="adj" fmla="val 10000"/>
          </a:avLst>
        </a:prstGeom>
        <a:solidFill>
          <a:schemeClr val="lt1">
            <a:alpha val="90000"/>
            <a:hueOff val="0"/>
            <a:satOff val="0"/>
            <a:lumOff val="0"/>
            <a:alphaOff val="0"/>
          </a:schemeClr>
        </a:solidFill>
        <a:ln w="15875"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kern="1200" dirty="0"/>
            <a:t>Identity based in the individual</a:t>
          </a:r>
        </a:p>
      </dsp:txBody>
      <dsp:txXfrm>
        <a:off x="6808132" y="2026437"/>
        <a:ext cx="1258839" cy="768834"/>
      </dsp:txXfrm>
    </dsp:sp>
    <dsp:sp modelId="{E6800A69-48BD-4C1E-995D-3E7DB1B24D7F}">
      <dsp:nvSpPr>
        <dsp:cNvPr id="0" name=""/>
        <dsp:cNvSpPr/>
      </dsp:nvSpPr>
      <dsp:spPr>
        <a:xfrm>
          <a:off x="6083951" y="828547"/>
          <a:ext cx="700260" cy="2538461"/>
        </a:xfrm>
        <a:custGeom>
          <a:avLst/>
          <a:gdLst/>
          <a:ahLst/>
          <a:cxnLst/>
          <a:rect l="0" t="0" r="0" b="0"/>
          <a:pathLst>
            <a:path>
              <a:moveTo>
                <a:pt x="0" y="0"/>
              </a:moveTo>
              <a:lnTo>
                <a:pt x="0" y="2538461"/>
              </a:lnTo>
              <a:lnTo>
                <a:pt x="700260" y="253846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FC8A80-BDA0-49CD-B4F8-DE89C43C3C6A}">
      <dsp:nvSpPr>
        <dsp:cNvPr id="0" name=""/>
        <dsp:cNvSpPr/>
      </dsp:nvSpPr>
      <dsp:spPr>
        <a:xfrm>
          <a:off x="6784212" y="2958671"/>
          <a:ext cx="1306679" cy="816674"/>
        </a:xfrm>
        <a:prstGeom prst="roundRect">
          <a:avLst>
            <a:gd name="adj" fmla="val 10000"/>
          </a:avLst>
        </a:prstGeom>
        <a:solidFill>
          <a:schemeClr val="lt1">
            <a:alpha val="90000"/>
            <a:hueOff val="0"/>
            <a:satOff val="0"/>
            <a:lumOff val="0"/>
            <a:alphaOff val="0"/>
          </a:schemeClr>
        </a:solidFill>
        <a:ln w="15875"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kern="1200" dirty="0"/>
            <a:t>Emotional independence of individual from organisations</a:t>
          </a:r>
        </a:p>
      </dsp:txBody>
      <dsp:txXfrm>
        <a:off x="6808132" y="2982591"/>
        <a:ext cx="1258839" cy="768834"/>
      </dsp:txXfrm>
    </dsp:sp>
    <dsp:sp modelId="{E7062127-FA69-4F00-B052-DBEE0618F0F6}">
      <dsp:nvSpPr>
        <dsp:cNvPr id="0" name=""/>
        <dsp:cNvSpPr/>
      </dsp:nvSpPr>
      <dsp:spPr>
        <a:xfrm>
          <a:off x="6083951" y="828547"/>
          <a:ext cx="700260" cy="3505534"/>
        </a:xfrm>
        <a:custGeom>
          <a:avLst/>
          <a:gdLst/>
          <a:ahLst/>
          <a:cxnLst/>
          <a:rect l="0" t="0" r="0" b="0"/>
          <a:pathLst>
            <a:path>
              <a:moveTo>
                <a:pt x="0" y="0"/>
              </a:moveTo>
              <a:lnTo>
                <a:pt x="0" y="3505534"/>
              </a:lnTo>
              <a:lnTo>
                <a:pt x="700260" y="350553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DC8C0B-FF9E-4B5F-8CE1-86E92C0AF24A}">
      <dsp:nvSpPr>
        <dsp:cNvPr id="0" name=""/>
        <dsp:cNvSpPr/>
      </dsp:nvSpPr>
      <dsp:spPr>
        <a:xfrm>
          <a:off x="6784212" y="3925744"/>
          <a:ext cx="1306679" cy="816674"/>
        </a:xfrm>
        <a:prstGeom prst="roundRect">
          <a:avLst>
            <a:gd name="adj" fmla="val 10000"/>
          </a:avLst>
        </a:prstGeom>
        <a:solidFill>
          <a:schemeClr val="lt1">
            <a:alpha val="90000"/>
            <a:hueOff val="0"/>
            <a:satOff val="0"/>
            <a:lumOff val="0"/>
            <a:alphaOff val="0"/>
          </a:schemeClr>
        </a:solidFill>
        <a:ln w="15875"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kern="1200" dirty="0"/>
            <a:t>Belief placed in individual decisions</a:t>
          </a:r>
        </a:p>
      </dsp:txBody>
      <dsp:txXfrm>
        <a:off x="6808132" y="3949664"/>
        <a:ext cx="1258839" cy="768834"/>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86487F-EFB7-4359-9921-C8D4ABFB46E5}" type="datetimeFigureOut">
              <a:rPr lang="en-GB" smtClean="0"/>
              <a:t>07/11/2023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D11698-214F-4087-8D67-7C4571F4E572}" type="slidenum">
              <a:rPr lang="en-GB" smtClean="0"/>
              <a:t>‹#›</a:t>
            </a:fld>
            <a:endParaRPr lang="en-GB"/>
          </a:p>
        </p:txBody>
      </p:sp>
    </p:spTree>
    <p:extLst>
      <p:ext uri="{BB962C8B-B14F-4D97-AF65-F5344CB8AC3E}">
        <p14:creationId xmlns:p14="http://schemas.microsoft.com/office/powerpoint/2010/main" val="3543685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Myira</a:t>
            </a:r>
          </a:p>
          <a:p>
            <a:r>
              <a:rPr lang="en-GB" dirty="0"/>
              <a:t>Hi – welcome to this training on anti-oppressive practice.</a:t>
            </a:r>
          </a:p>
          <a:p>
            <a:r>
              <a:rPr lang="en-GB" dirty="0"/>
              <a:t>This training is based upon the toolkit.</a:t>
            </a:r>
          </a:p>
          <a:p>
            <a:endParaRPr lang="en-GB" dirty="0"/>
          </a:p>
          <a:p>
            <a:r>
              <a:rPr lang="en-GB" dirty="0"/>
              <a:t>Myself and Jessie will be walking you through the three parts of the toolkit.</a:t>
            </a:r>
          </a:p>
          <a:p>
            <a:endParaRPr lang="en-GB" dirty="0"/>
          </a:p>
          <a:p>
            <a:r>
              <a:rPr lang="en-GB" dirty="0"/>
              <a:t>Each section will contain a reflective exercise, a teaching component and a dialogic discussion.</a:t>
            </a:r>
          </a:p>
          <a:p>
            <a:endParaRPr lang="en-GB" dirty="0"/>
          </a:p>
          <a:p>
            <a:r>
              <a:rPr lang="en-GB" dirty="0"/>
              <a:t>There will be time for Q and A at the very end.</a:t>
            </a:r>
          </a:p>
          <a:p>
            <a:endParaRPr lang="en-GB" dirty="0"/>
          </a:p>
          <a:p>
            <a:r>
              <a:rPr lang="en-GB" dirty="0"/>
              <a:t>So let’s move straight into part 1.</a:t>
            </a:r>
          </a:p>
        </p:txBody>
      </p:sp>
      <p:sp>
        <p:nvSpPr>
          <p:cNvPr id="4" name="Slide Number Placeholder 3"/>
          <p:cNvSpPr>
            <a:spLocks noGrp="1"/>
          </p:cNvSpPr>
          <p:nvPr>
            <p:ph type="sldNum" sz="quarter" idx="5"/>
          </p:nvPr>
        </p:nvSpPr>
        <p:spPr/>
        <p:txBody>
          <a:bodyPr/>
          <a:lstStyle/>
          <a:p>
            <a:fld id="{70D11698-214F-4087-8D67-7C4571F4E572}" type="slidenum">
              <a:rPr lang="en-GB" smtClean="0"/>
              <a:t>1</a:t>
            </a:fld>
            <a:endParaRPr lang="en-GB"/>
          </a:p>
        </p:txBody>
      </p:sp>
    </p:spTree>
    <p:extLst>
      <p:ext uri="{BB962C8B-B14F-4D97-AF65-F5344CB8AC3E}">
        <p14:creationId xmlns:p14="http://schemas.microsoft.com/office/powerpoint/2010/main" val="1780964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important that we take a multi pronged approach to this </a:t>
            </a:r>
          </a:p>
          <a:p>
            <a:r>
              <a:rPr lang="en-GB" dirty="0"/>
              <a:t>What I mean by that is that we look at the theories we teach</a:t>
            </a:r>
          </a:p>
          <a:p>
            <a:r>
              <a:rPr lang="en-GB" dirty="0"/>
              <a:t>How the training is delivered</a:t>
            </a:r>
          </a:p>
          <a:p>
            <a:r>
              <a:rPr lang="en-GB" dirty="0"/>
              <a:t>And lastly but the most important is the practice - </a:t>
            </a:r>
          </a:p>
        </p:txBody>
      </p:sp>
      <p:sp>
        <p:nvSpPr>
          <p:cNvPr id="4" name="Slide Number Placeholder 3"/>
          <p:cNvSpPr>
            <a:spLocks noGrp="1"/>
          </p:cNvSpPr>
          <p:nvPr>
            <p:ph type="sldNum" sz="quarter" idx="5"/>
          </p:nvPr>
        </p:nvSpPr>
        <p:spPr/>
        <p:txBody>
          <a:bodyPr/>
          <a:lstStyle/>
          <a:p>
            <a:fld id="{70D11698-214F-4087-8D67-7C4571F4E572}" type="slidenum">
              <a:rPr lang="en-GB" smtClean="0"/>
              <a:t>12</a:t>
            </a:fld>
            <a:endParaRPr lang="en-GB"/>
          </a:p>
        </p:txBody>
      </p:sp>
    </p:spTree>
    <p:extLst>
      <p:ext uri="{BB962C8B-B14F-4D97-AF65-F5344CB8AC3E}">
        <p14:creationId xmlns:p14="http://schemas.microsoft.com/office/powerpoint/2010/main" val="1298637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theories – are they just euro centric philosophies , are we including theories and ideas from eastern philosophy</a:t>
            </a:r>
          </a:p>
          <a:p>
            <a:r>
              <a:rPr lang="en-GB" dirty="0"/>
              <a:t>Are we including spiritualism, alternate models of care, different cultural conceptualisation of mental illness, health etc. refer to the tool kit</a:t>
            </a:r>
          </a:p>
          <a:p>
            <a:endParaRPr lang="en-GB" dirty="0"/>
          </a:p>
          <a:p>
            <a:r>
              <a:rPr lang="en-GB" dirty="0"/>
              <a:t>Do we also teach about the stigma/ barriers to access faced by minoritized client groups when they try to access counselling</a:t>
            </a:r>
          </a:p>
          <a:p>
            <a:endParaRPr lang="en-GB" dirty="0"/>
          </a:p>
          <a:p>
            <a:r>
              <a:rPr lang="en-GB" dirty="0"/>
              <a:t>Are we teaching how the systems and the failures within the system recreate the racial trauma for our clients.  Cultural curiosity …do we encourage or teach that. </a:t>
            </a:r>
          </a:p>
          <a:p>
            <a:endParaRPr lang="en-GB" dirty="0"/>
          </a:p>
        </p:txBody>
      </p:sp>
      <p:sp>
        <p:nvSpPr>
          <p:cNvPr id="4" name="Slide Number Placeholder 3"/>
          <p:cNvSpPr>
            <a:spLocks noGrp="1"/>
          </p:cNvSpPr>
          <p:nvPr>
            <p:ph type="sldNum" sz="quarter" idx="5"/>
          </p:nvPr>
        </p:nvSpPr>
        <p:spPr/>
        <p:txBody>
          <a:bodyPr/>
          <a:lstStyle/>
          <a:p>
            <a:fld id="{70D11698-214F-4087-8D67-7C4571F4E572}" type="slidenum">
              <a:rPr lang="en-GB" smtClean="0"/>
              <a:t>13</a:t>
            </a:fld>
            <a:endParaRPr lang="en-GB"/>
          </a:p>
        </p:txBody>
      </p:sp>
    </p:spTree>
    <p:extLst>
      <p:ext uri="{BB962C8B-B14F-4D97-AF65-F5344CB8AC3E}">
        <p14:creationId xmlns:p14="http://schemas.microsoft.com/office/powerpoint/2010/main" val="585009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Are focussing on the global majority, the impact of racism and other social constructs that challenge mental well being –</a:t>
            </a:r>
          </a:p>
          <a:p>
            <a:r>
              <a:rPr lang="en-GB" dirty="0"/>
              <a:t>Do we go with current culture /context or are we sticking to what we have been teaching over many years – current research on trauma/</a:t>
            </a:r>
            <a:r>
              <a:rPr lang="en-GB" dirty="0" err="1"/>
              <a:t>racialsed</a:t>
            </a:r>
            <a:r>
              <a:rPr lang="en-GB" dirty="0"/>
              <a:t> trauma etc </a:t>
            </a:r>
          </a:p>
          <a:p>
            <a:r>
              <a:rPr lang="en-GB" dirty="0"/>
              <a:t>How often to we review curriculum no just to see if its inclusive but also to keep up to date so we are teaching the latest research or topics related to current cultural context and that our curriculum is not out dated</a:t>
            </a:r>
          </a:p>
          <a:p>
            <a:endParaRPr lang="en-GB" dirty="0"/>
          </a:p>
          <a:p>
            <a:r>
              <a:rPr lang="en-GB" dirty="0"/>
              <a:t>Are we focussing on western psychology – how appropriate and relevant this is to the Intercultural or culturally sensitive approach </a:t>
            </a:r>
          </a:p>
          <a:p>
            <a:r>
              <a:rPr lang="en-GB" dirty="0"/>
              <a:t>Are we unknowingly through what we teach indoctrinate our trainees into western philosophy and psychology there by recreating and enforcing the existing power structures/hierarchies – belief system in the emerging's counsellors and psychotherapists </a:t>
            </a:r>
          </a:p>
        </p:txBody>
      </p:sp>
      <p:sp>
        <p:nvSpPr>
          <p:cNvPr id="4" name="Slide Number Placeholder 3"/>
          <p:cNvSpPr>
            <a:spLocks noGrp="1"/>
          </p:cNvSpPr>
          <p:nvPr>
            <p:ph type="sldNum" sz="quarter" idx="5"/>
          </p:nvPr>
        </p:nvSpPr>
        <p:spPr/>
        <p:txBody>
          <a:bodyPr/>
          <a:lstStyle/>
          <a:p>
            <a:fld id="{70D11698-214F-4087-8D67-7C4571F4E572}" type="slidenum">
              <a:rPr lang="en-GB" smtClean="0"/>
              <a:t>14</a:t>
            </a:fld>
            <a:endParaRPr lang="en-GB"/>
          </a:p>
        </p:txBody>
      </p:sp>
    </p:spTree>
    <p:extLst>
      <p:ext uri="{BB962C8B-B14F-4D97-AF65-F5344CB8AC3E}">
        <p14:creationId xmlns:p14="http://schemas.microsoft.com/office/powerpoint/2010/main" val="3690548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Training days – </a:t>
            </a:r>
          </a:p>
          <a:p>
            <a:r>
              <a:rPr lang="en-GB" dirty="0"/>
              <a:t>Trainers /members of faculty – are they diverse</a:t>
            </a:r>
          </a:p>
          <a:p>
            <a:endParaRPr lang="en-GB" dirty="0"/>
          </a:p>
          <a:p>
            <a:r>
              <a:rPr lang="en-GB" dirty="0"/>
              <a:t>Are EDI issues explored in relation to the topics we teach</a:t>
            </a:r>
          </a:p>
          <a:p>
            <a:r>
              <a:rPr lang="en-GB" dirty="0"/>
              <a:t>Embedding EDI across the programme </a:t>
            </a:r>
          </a:p>
        </p:txBody>
      </p:sp>
      <p:sp>
        <p:nvSpPr>
          <p:cNvPr id="4" name="Slide Number Placeholder 3"/>
          <p:cNvSpPr>
            <a:spLocks noGrp="1"/>
          </p:cNvSpPr>
          <p:nvPr>
            <p:ph type="sldNum" sz="quarter" idx="5"/>
          </p:nvPr>
        </p:nvSpPr>
        <p:spPr/>
        <p:txBody>
          <a:bodyPr/>
          <a:lstStyle/>
          <a:p>
            <a:fld id="{70D11698-214F-4087-8D67-7C4571F4E572}" type="slidenum">
              <a:rPr lang="en-GB" smtClean="0"/>
              <a:t>15</a:t>
            </a:fld>
            <a:endParaRPr lang="en-GB"/>
          </a:p>
        </p:txBody>
      </p:sp>
    </p:spTree>
    <p:extLst>
      <p:ext uri="{BB962C8B-B14F-4D97-AF65-F5344CB8AC3E}">
        <p14:creationId xmlns:p14="http://schemas.microsoft.com/office/powerpoint/2010/main" val="315863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 you have the space to reflect on the impact on you or even have the CPD spaces to learn the required skills and competencies/build your knowledge and not depend on the minoritized students in the training to share their experiences for others to learn</a:t>
            </a:r>
          </a:p>
          <a:p>
            <a:endParaRPr lang="en-GB" dirty="0"/>
          </a:p>
          <a:p>
            <a:r>
              <a:rPr lang="en-GB" dirty="0"/>
              <a:t>Are you able to speak about your own positions /identities within the wider social context – the power around that </a:t>
            </a:r>
          </a:p>
          <a:p>
            <a:endParaRPr lang="en-GB" dirty="0"/>
          </a:p>
          <a:p>
            <a:r>
              <a:rPr lang="en-GB" dirty="0"/>
              <a:t>Do you have the cultural humility in supervision with your supervisees – but also recognise power issues and challenge your supervisees if this emerges in their clinical work with minoritized clients – is it easier to collude, can you speak about </a:t>
            </a:r>
            <a:r>
              <a:rPr lang="en-GB" dirty="0" err="1"/>
              <a:t>parallele</a:t>
            </a:r>
            <a:r>
              <a:rPr lang="en-GB" dirty="0"/>
              <a:t> processes, hold an observing eye, recognise blind spots….but have a space to reflect on your work/supervision and where culture or race sits within your conceptions…  </a:t>
            </a:r>
          </a:p>
        </p:txBody>
      </p:sp>
      <p:sp>
        <p:nvSpPr>
          <p:cNvPr id="4" name="Slide Number Placeholder 3"/>
          <p:cNvSpPr>
            <a:spLocks noGrp="1"/>
          </p:cNvSpPr>
          <p:nvPr>
            <p:ph type="sldNum" sz="quarter" idx="5"/>
          </p:nvPr>
        </p:nvSpPr>
        <p:spPr/>
        <p:txBody>
          <a:bodyPr/>
          <a:lstStyle/>
          <a:p>
            <a:fld id="{70D11698-214F-4087-8D67-7C4571F4E572}" type="slidenum">
              <a:rPr lang="en-GB" smtClean="0"/>
              <a:t>17</a:t>
            </a:fld>
            <a:endParaRPr lang="en-GB"/>
          </a:p>
        </p:txBody>
      </p:sp>
    </p:spTree>
    <p:extLst>
      <p:ext uri="{BB962C8B-B14F-4D97-AF65-F5344CB8AC3E}">
        <p14:creationId xmlns:p14="http://schemas.microsoft.com/office/powerpoint/2010/main" val="4045716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Jessie to talk about - Psychological safety – depends on trainees readiness to reflect, be vulnerable </a:t>
            </a:r>
          </a:p>
          <a:p>
            <a:endParaRPr lang="en-GB" dirty="0"/>
          </a:p>
          <a:p>
            <a:r>
              <a:rPr lang="en-GB" dirty="0"/>
              <a:t>Can you show vulnerability/cultural humility -  model the model in supervision and training </a:t>
            </a:r>
          </a:p>
          <a:p>
            <a:endParaRPr lang="en-GB" dirty="0"/>
          </a:p>
          <a:p>
            <a:r>
              <a:rPr lang="en-GB" dirty="0"/>
              <a:t>Role of the trainer – show openness, honesty and vulnerability</a:t>
            </a:r>
          </a:p>
          <a:p>
            <a:endParaRPr lang="en-GB" dirty="0"/>
          </a:p>
          <a:p>
            <a:r>
              <a:rPr lang="en-GB" dirty="0"/>
              <a:t>Attend to power hierarchies in the group dynamics. </a:t>
            </a:r>
          </a:p>
        </p:txBody>
      </p:sp>
      <p:sp>
        <p:nvSpPr>
          <p:cNvPr id="4" name="Slide Number Placeholder 3"/>
          <p:cNvSpPr>
            <a:spLocks noGrp="1"/>
          </p:cNvSpPr>
          <p:nvPr>
            <p:ph type="sldNum" sz="quarter" idx="5"/>
          </p:nvPr>
        </p:nvSpPr>
        <p:spPr/>
        <p:txBody>
          <a:bodyPr/>
          <a:lstStyle/>
          <a:p>
            <a:fld id="{70D11698-214F-4087-8D67-7C4571F4E572}" type="slidenum">
              <a:rPr lang="en-GB" smtClean="0"/>
              <a:t>18</a:t>
            </a:fld>
            <a:endParaRPr lang="en-GB"/>
          </a:p>
        </p:txBody>
      </p:sp>
    </p:spTree>
    <p:extLst>
      <p:ext uri="{BB962C8B-B14F-4D97-AF65-F5344CB8AC3E}">
        <p14:creationId xmlns:p14="http://schemas.microsoft.com/office/powerpoint/2010/main" val="46583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Myira – to ask questions:</a:t>
            </a:r>
          </a:p>
          <a:p>
            <a:r>
              <a:rPr lang="en-GB" dirty="0"/>
              <a:t>What do you think the biggest challenges are?</a:t>
            </a:r>
          </a:p>
          <a:p>
            <a:r>
              <a:rPr lang="en-GB" dirty="0"/>
              <a:t>How would you address them?</a:t>
            </a:r>
          </a:p>
          <a:p>
            <a:r>
              <a:rPr lang="en-GB" dirty="0"/>
              <a:t>What changes would you make and how? Thinking about our own identities, create a space and exercises to start thinking about this (our personal identity, how constructed)</a:t>
            </a:r>
          </a:p>
          <a:p>
            <a:endParaRPr lang="en-GB" dirty="0"/>
          </a:p>
          <a:p>
            <a:r>
              <a:rPr lang="en-GB" dirty="0"/>
              <a:t>Dialogue</a:t>
            </a:r>
          </a:p>
          <a:p>
            <a:r>
              <a:rPr lang="en-GB" dirty="0"/>
              <a:t>JESSIE – Q AND A – PULLING QUESTIONS AND ANSWERS FROM TOOLKIT</a:t>
            </a:r>
          </a:p>
        </p:txBody>
      </p:sp>
      <p:sp>
        <p:nvSpPr>
          <p:cNvPr id="4" name="Slide Number Placeholder 3"/>
          <p:cNvSpPr>
            <a:spLocks noGrp="1"/>
          </p:cNvSpPr>
          <p:nvPr>
            <p:ph type="sldNum" sz="quarter" idx="5"/>
          </p:nvPr>
        </p:nvSpPr>
        <p:spPr/>
        <p:txBody>
          <a:bodyPr/>
          <a:lstStyle/>
          <a:p>
            <a:fld id="{70D11698-214F-4087-8D67-7C4571F4E572}" type="slidenum">
              <a:rPr lang="en-GB" smtClean="0"/>
              <a:t>19</a:t>
            </a:fld>
            <a:endParaRPr lang="en-GB"/>
          </a:p>
        </p:txBody>
      </p:sp>
    </p:spTree>
    <p:extLst>
      <p:ext uri="{BB962C8B-B14F-4D97-AF65-F5344CB8AC3E}">
        <p14:creationId xmlns:p14="http://schemas.microsoft.com/office/powerpoint/2010/main" val="2599535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Jessie – set up practical exercise (3 mins)</a:t>
            </a:r>
          </a:p>
        </p:txBody>
      </p:sp>
      <p:sp>
        <p:nvSpPr>
          <p:cNvPr id="4" name="Slide Number Placeholder 3"/>
          <p:cNvSpPr>
            <a:spLocks noGrp="1"/>
          </p:cNvSpPr>
          <p:nvPr>
            <p:ph type="sldNum" sz="quarter" idx="5"/>
          </p:nvPr>
        </p:nvSpPr>
        <p:spPr/>
        <p:txBody>
          <a:bodyPr/>
          <a:lstStyle/>
          <a:p>
            <a:fld id="{70D11698-214F-4087-8D67-7C4571F4E572}" type="slidenum">
              <a:rPr lang="en-GB" smtClean="0"/>
              <a:t>20</a:t>
            </a:fld>
            <a:endParaRPr lang="en-GB"/>
          </a:p>
        </p:txBody>
      </p:sp>
    </p:spTree>
    <p:extLst>
      <p:ext uri="{BB962C8B-B14F-4D97-AF65-F5344CB8AC3E}">
        <p14:creationId xmlns:p14="http://schemas.microsoft.com/office/powerpoint/2010/main" val="2218269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THE 3 COMPONENTS OF CULTURALLY-SENSITIVE THERAPY ARE – MYIRA</a:t>
            </a:r>
          </a:p>
          <a:p>
            <a:pPr marL="228600" indent="-228600">
              <a:buAutoNum type="arabicPeriod"/>
            </a:pPr>
            <a:r>
              <a:rPr lang="en-GB" dirty="0"/>
              <a:t>Attuning to their own awareness and beliefs: It’s crucial that your students are attuned to their own personal values and biases. Also are aware how these can influence perceptions of clients and the problems they present. This supports reflection on the working relationship and how cultural expectations shape therapeutic outcomes. </a:t>
            </a:r>
          </a:p>
          <a:p>
            <a:pPr marL="228600" indent="-228600">
              <a:buAutoNum type="arabicPeriod"/>
            </a:pPr>
            <a:endParaRPr lang="en-GB" dirty="0"/>
          </a:p>
          <a:p>
            <a:pPr marL="228600" indent="-228600">
              <a:buAutoNum type="arabicPeriod"/>
            </a:pPr>
            <a:r>
              <a:rPr lang="en-GB" dirty="0"/>
              <a:t>Building knowledge: Also crucial is knowing about clients’ culture and worldview and how this translates into what they say and do. Clients’ culture can express itself in their body, speech and perception. Noticing what they do and don’t do can provide a rich depth of awareness in therapeutic work that supports clients to find their centre. </a:t>
            </a:r>
          </a:p>
          <a:p>
            <a:pPr marL="228600" indent="-228600">
              <a:buAutoNum type="arabicPeriod"/>
            </a:pPr>
            <a:endParaRPr lang="en-GB" dirty="0"/>
          </a:p>
          <a:p>
            <a:pPr marL="228600" indent="-228600">
              <a:buAutoNum type="arabicPeriod"/>
            </a:pPr>
            <a:r>
              <a:rPr lang="en-GB" dirty="0"/>
              <a:t>Acquiring skills: Trainees should build the ability to intervene in a way that’s culturally sensitive and relevant. This might look like creating space for clients to connect to their cultural strategies of healing, to speak in their mother tongue, or using the assessment as an opportunity to learn about a client’s worldview and the cultural perceptions that have influenced them.</a:t>
            </a:r>
          </a:p>
          <a:p>
            <a:endParaRPr lang="en-GB" dirty="0"/>
          </a:p>
        </p:txBody>
      </p:sp>
      <p:sp>
        <p:nvSpPr>
          <p:cNvPr id="4" name="Slide Number Placeholder 3"/>
          <p:cNvSpPr>
            <a:spLocks noGrp="1"/>
          </p:cNvSpPr>
          <p:nvPr>
            <p:ph type="sldNum" sz="quarter" idx="5"/>
          </p:nvPr>
        </p:nvSpPr>
        <p:spPr/>
        <p:txBody>
          <a:bodyPr/>
          <a:lstStyle/>
          <a:p>
            <a:fld id="{70D11698-214F-4087-8D67-7C4571F4E572}" type="slidenum">
              <a:rPr lang="en-GB" smtClean="0"/>
              <a:t>22</a:t>
            </a:fld>
            <a:endParaRPr lang="en-GB"/>
          </a:p>
        </p:txBody>
      </p:sp>
    </p:spTree>
    <p:extLst>
      <p:ext uri="{BB962C8B-B14F-4D97-AF65-F5344CB8AC3E}">
        <p14:creationId xmlns:p14="http://schemas.microsoft.com/office/powerpoint/2010/main" val="3294148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sure trainees reflect on their own experiences of race and culture</a:t>
            </a:r>
          </a:p>
          <a:p>
            <a:r>
              <a:rPr lang="en-GB" dirty="0"/>
              <a:t>** creating safe, open and reflective space for this! Hold the 2 truths concept closely!</a:t>
            </a:r>
          </a:p>
          <a:p>
            <a:endParaRPr lang="en-GB" dirty="0"/>
          </a:p>
          <a:p>
            <a:r>
              <a:rPr lang="en-GB" dirty="0"/>
              <a:t>Before introducing the concepts of anti-racism and culturally sensitive therapy to your students, ask them first to reflect on their own awareness and understanding of race.</a:t>
            </a:r>
          </a:p>
          <a:p>
            <a:endParaRPr lang="en-GB" dirty="0"/>
          </a:p>
          <a:p>
            <a:r>
              <a:rPr lang="en-GB" dirty="0"/>
              <a:t>Some questions for them to consider might include: • At what age did you first become aware of your race? • At what age did you first become aware of other’s races? • What messages did you receive about race at these moments of awareness? • How did these experiences make you feel? • What behaviour arose as a result? • When did you first become aware of social differences? • When did you first experience a feeling of injustice that made you feel othered?  • When did you first become aware of ease or privileges based on parts of your identity?  As a follow-up, ask trainees to identify particular events from the past – either personal or from the news – which highlighted racial or ethnic differences. • How do you remember it being reported?  • What did you feel and notice at the time and now in reflection? </a:t>
            </a:r>
          </a:p>
        </p:txBody>
      </p:sp>
      <p:sp>
        <p:nvSpPr>
          <p:cNvPr id="4" name="Slide Number Placeholder 3"/>
          <p:cNvSpPr>
            <a:spLocks noGrp="1"/>
          </p:cNvSpPr>
          <p:nvPr>
            <p:ph type="sldNum" sz="quarter" idx="5"/>
          </p:nvPr>
        </p:nvSpPr>
        <p:spPr/>
        <p:txBody>
          <a:bodyPr/>
          <a:lstStyle/>
          <a:p>
            <a:fld id="{70D11698-214F-4087-8D67-7C4571F4E572}" type="slidenum">
              <a:rPr lang="en-GB" smtClean="0"/>
              <a:t>23</a:t>
            </a:fld>
            <a:endParaRPr lang="en-GB"/>
          </a:p>
        </p:txBody>
      </p:sp>
    </p:spTree>
    <p:extLst>
      <p:ext uri="{BB962C8B-B14F-4D97-AF65-F5344CB8AC3E}">
        <p14:creationId xmlns:p14="http://schemas.microsoft.com/office/powerpoint/2010/main" val="1651844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Jessie –</a:t>
            </a:r>
          </a:p>
          <a:p>
            <a:r>
              <a:rPr lang="en-GB" dirty="0"/>
              <a:t>We often hear these words – We’re wondering what might you mean by them? What is your understating of these words?</a:t>
            </a:r>
          </a:p>
          <a:p>
            <a:r>
              <a:rPr lang="en-GB" dirty="0"/>
              <a:t>SET UP EXERCISE (3 mins)</a:t>
            </a:r>
          </a:p>
        </p:txBody>
      </p:sp>
      <p:sp>
        <p:nvSpPr>
          <p:cNvPr id="4" name="Slide Number Placeholder 3"/>
          <p:cNvSpPr>
            <a:spLocks noGrp="1"/>
          </p:cNvSpPr>
          <p:nvPr>
            <p:ph type="sldNum" sz="quarter" idx="5"/>
          </p:nvPr>
        </p:nvSpPr>
        <p:spPr/>
        <p:txBody>
          <a:bodyPr/>
          <a:lstStyle/>
          <a:p>
            <a:fld id="{70D11698-214F-4087-8D67-7C4571F4E572}" type="slidenum">
              <a:rPr lang="en-GB" smtClean="0"/>
              <a:t>2</a:t>
            </a:fld>
            <a:endParaRPr lang="en-GB"/>
          </a:p>
        </p:txBody>
      </p:sp>
    </p:spTree>
    <p:extLst>
      <p:ext uri="{BB962C8B-B14F-4D97-AF65-F5344CB8AC3E}">
        <p14:creationId xmlns:p14="http://schemas.microsoft.com/office/powerpoint/2010/main" val="576059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Building knowledge: Also crucial is knowing about clients’ culture and worldview and how this translates into what they say and do. Clients’ culture can express itself in their body, speech and perception. Noticing what they do and don’t do can provide a rich depth of awareness in therapeutic work that supports clients to find their centre. </a:t>
            </a:r>
          </a:p>
          <a:p>
            <a:pPr marL="0" indent="0">
              <a:buNone/>
            </a:pPr>
            <a:r>
              <a:rPr lang="en-GB" dirty="0"/>
              <a:t>- privilege</a:t>
            </a:r>
          </a:p>
          <a:p>
            <a:pPr marL="0" indent="0">
              <a:buNone/>
            </a:pPr>
            <a:r>
              <a:rPr lang="en-GB" dirty="0"/>
              <a:t>- Embodiment</a:t>
            </a:r>
          </a:p>
          <a:p>
            <a:pPr marL="0" indent="0">
              <a:buNone/>
            </a:pPr>
            <a:r>
              <a:rPr lang="en-GB" dirty="0"/>
              <a:t>- code-switching</a:t>
            </a:r>
          </a:p>
          <a:p>
            <a:pPr marL="0" indent="0">
              <a:buNone/>
            </a:pPr>
            <a:r>
              <a:rPr lang="en-GB" dirty="0"/>
              <a:t>- behaviours</a:t>
            </a:r>
          </a:p>
          <a:p>
            <a:pPr marL="0" indent="0">
              <a:buNone/>
            </a:pPr>
            <a:r>
              <a:rPr lang="en-GB" dirty="0"/>
              <a:t>- multiple cultural identities</a:t>
            </a:r>
          </a:p>
          <a:p>
            <a:pPr marL="0" indent="0">
              <a:buNone/>
            </a:pPr>
            <a:r>
              <a:rPr lang="en-GB" dirty="0"/>
              <a:t>- anti-blackness, colourism and </a:t>
            </a:r>
            <a:r>
              <a:rPr lang="en-GB" dirty="0" err="1"/>
              <a:t>texturism</a:t>
            </a:r>
            <a:endParaRPr lang="en-GB" dirty="0"/>
          </a:p>
          <a:p>
            <a:pPr marL="0" indent="0">
              <a:buNone/>
            </a:pPr>
            <a:r>
              <a:rPr lang="en-GB" dirty="0"/>
              <a:t>- internalised racism</a:t>
            </a:r>
          </a:p>
          <a:p>
            <a:pPr marL="0" indent="0">
              <a:buNone/>
            </a:pPr>
            <a:r>
              <a:rPr lang="en-GB" dirty="0"/>
              <a:t>- devil, jinn, malevolent forces</a:t>
            </a:r>
          </a:p>
          <a:p>
            <a:pPr marL="0" indent="0">
              <a:buNone/>
            </a:pPr>
            <a:r>
              <a:rPr lang="en-GB" dirty="0"/>
              <a:t>- family and duty extending wider than the nuclear unit (collectivism slide)</a:t>
            </a:r>
          </a:p>
          <a:p>
            <a:pPr marL="0" indent="0">
              <a:buNone/>
            </a:pPr>
            <a:r>
              <a:rPr lang="en-GB" dirty="0"/>
              <a:t>- identifying with oppressors</a:t>
            </a:r>
          </a:p>
        </p:txBody>
      </p:sp>
      <p:sp>
        <p:nvSpPr>
          <p:cNvPr id="4" name="Slide Number Placeholder 3"/>
          <p:cNvSpPr>
            <a:spLocks noGrp="1"/>
          </p:cNvSpPr>
          <p:nvPr>
            <p:ph type="sldNum" sz="quarter" idx="5"/>
          </p:nvPr>
        </p:nvSpPr>
        <p:spPr/>
        <p:txBody>
          <a:bodyPr/>
          <a:lstStyle/>
          <a:p>
            <a:fld id="{70D11698-214F-4087-8D67-7C4571F4E572}" type="slidenum">
              <a:rPr lang="en-GB" smtClean="0"/>
              <a:t>24</a:t>
            </a:fld>
            <a:endParaRPr lang="en-GB"/>
          </a:p>
        </p:txBody>
      </p:sp>
    </p:spTree>
    <p:extLst>
      <p:ext uri="{BB962C8B-B14F-4D97-AF65-F5344CB8AC3E}">
        <p14:creationId xmlns:p14="http://schemas.microsoft.com/office/powerpoint/2010/main" val="1266275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Part of practising and being culturally attuned is to understand and approach culture as a framework and context for our clients’ lived experience as well as it being part of their identity, as culture exists both externally and internally in each person.</a:t>
            </a:r>
          </a:p>
          <a:p>
            <a:pPr lvl="0"/>
            <a:endParaRPr lang="en-GB" dirty="0"/>
          </a:p>
          <a:p>
            <a:pPr lvl="0"/>
            <a:r>
              <a:rPr lang="en-GB" dirty="0"/>
              <a:t>For example, the collectivist and individualist culture framework and culturally close and culturally distant framework (explored below) can help to support us in being attuned to the client’s cultural context. </a:t>
            </a:r>
          </a:p>
          <a:p>
            <a:pPr lvl="0"/>
            <a:endParaRPr lang="en-GB" dirty="0"/>
          </a:p>
          <a:p>
            <a:pPr lvl="0"/>
            <a:r>
              <a:rPr lang="en-GB" dirty="0"/>
              <a:t>This helps facilitate the process of how the client explores and makes meaning of their lived experiences, relationships and sense of self/identity, which will be present in the work and our therapeutic relationship with the client.</a:t>
            </a:r>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r>
              <a:rPr lang="en-GB" sz="1000" kern="1200" dirty="0">
                <a:solidFill>
                  <a:schemeClr val="tx1"/>
                </a:solidFill>
                <a:effectLst/>
                <a:latin typeface="+mn-lt"/>
                <a:ea typeface="+mn-ea"/>
                <a:cs typeface="+mn-cs"/>
              </a:rPr>
              <a:t>In Collectivist-cultures:</a:t>
            </a:r>
          </a:p>
          <a:p>
            <a:pPr marL="342900" lvl="0" indent="-342900">
              <a:lnSpc>
                <a:spcPct val="107000"/>
              </a:lnSpc>
              <a:buFont typeface="Calibri" panose="020F050202020403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No/ little or lack of boundaries (internal and external)</a:t>
            </a:r>
          </a:p>
          <a:p>
            <a:pPr marL="342900" lvl="0" indent="-342900">
              <a:lnSpc>
                <a:spcPct val="107000"/>
              </a:lnSpc>
              <a:buFont typeface="Calibri" panose="020F050202020403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Sense of self/identity = Always in relationship with others</a:t>
            </a:r>
          </a:p>
          <a:p>
            <a:pPr marL="342900" lvl="0" indent="-342900">
              <a:lnSpc>
                <a:spcPct val="107000"/>
              </a:lnSpc>
              <a:buFont typeface="Calibri" panose="020F050202020403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Lack of individuality/independence/ autonomy &gt; which impacts in counselling (the contract, levels of autonomy/ choice / changes able to make)</a:t>
            </a:r>
          </a:p>
          <a:p>
            <a:pPr marL="342900" lvl="0" indent="-342900">
              <a:lnSpc>
                <a:spcPct val="107000"/>
              </a:lnSpc>
              <a:buFont typeface="Calibri" panose="020F050202020403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Collectivist clients tend to come from ethnic minoritized communities – the cultures are collectivist cultures</a:t>
            </a:r>
          </a:p>
          <a:p>
            <a:pPr marL="342900" lvl="0" indent="-342900">
              <a:lnSpc>
                <a:spcPct val="107000"/>
              </a:lnSpc>
              <a:spcAft>
                <a:spcPts val="800"/>
              </a:spcAft>
              <a:buFont typeface="Calibri" panose="020F050202020403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Explain the term ‘ethnic minoritized’ and why I don’t use the term ‘minority’ or ‘BME/BAME’ (relationally positioned on spectrum of race and ethnicity – minoritized is how a group is being seen in relation to/relationally to another group – so it comes from the majority group towards the minoritized group, whereas minority is a label in isolation given to a group, as if owned by the group and self-identified and who they are and not acknowledging the relational dynamic with the majority group)</a:t>
            </a:r>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 vs we consciousness: important component to understanding our clients and frame of reference – what they see as their identity, as i/we forms their sense of self. Is the person an I or we?</a:t>
            </a:r>
          </a:p>
          <a:p>
            <a:pPr lvl="0"/>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Identify as ‘we’ in internal world/internal sense of self and how the person sees themselves and has a direct impact on identity and sense of self</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Western cultures = place greater emphasis</a:t>
            </a:r>
            <a:r>
              <a:rPr lang="en-GB" sz="1200" kern="1200" baseline="0" dirty="0">
                <a:solidFill>
                  <a:schemeClr val="tx1"/>
                </a:solidFill>
                <a:effectLst/>
                <a:latin typeface="+mn-lt"/>
                <a:ea typeface="+mn-ea"/>
                <a:cs typeface="+mn-cs"/>
              </a:rPr>
              <a:t> on individualistic notion of self = ‘I’</a:t>
            </a:r>
          </a:p>
          <a:p>
            <a:pPr lvl="0"/>
            <a:r>
              <a:rPr lang="en-GB" sz="1200" kern="1200" baseline="0" dirty="0">
                <a:solidFill>
                  <a:schemeClr val="tx1"/>
                </a:solidFill>
                <a:effectLst/>
                <a:latin typeface="+mn-lt"/>
                <a:ea typeface="+mn-ea"/>
                <a:cs typeface="+mn-cs"/>
              </a:rPr>
              <a:t>Non-Western cultures = emphasis on collectivist notion of self = ‘we’</a:t>
            </a:r>
          </a:p>
          <a:p>
            <a:pPr lvl="0"/>
            <a:endParaRPr lang="en-GB" sz="1200" kern="1200" baseline="0" dirty="0">
              <a:solidFill>
                <a:schemeClr val="tx1"/>
              </a:solidFill>
              <a:effectLst/>
              <a:latin typeface="+mn-lt"/>
              <a:ea typeface="+mn-ea"/>
              <a:cs typeface="+mn-cs"/>
            </a:endParaRPr>
          </a:p>
          <a:p>
            <a:pPr lvl="0"/>
            <a:r>
              <a:rPr lang="en-GB" sz="1200" kern="1200" baseline="0" dirty="0">
                <a:solidFill>
                  <a:schemeClr val="tx1"/>
                </a:solidFill>
                <a:effectLst/>
                <a:latin typeface="+mn-lt"/>
                <a:ea typeface="+mn-ea"/>
                <a:cs typeface="+mn-cs"/>
              </a:rPr>
              <a:t>** take a moment to reflect on where are you on this dimension??</a:t>
            </a:r>
          </a:p>
          <a:p>
            <a:pPr lvl="0"/>
            <a:endParaRPr lang="en-GB" sz="1200" kern="1200" baseline="0" dirty="0">
              <a:solidFill>
                <a:schemeClr val="tx1"/>
              </a:solidFill>
              <a:effectLst/>
              <a:latin typeface="+mn-lt"/>
              <a:ea typeface="+mn-ea"/>
              <a:cs typeface="+mn-cs"/>
            </a:endParaRPr>
          </a:p>
          <a:p>
            <a:pPr lvl="0"/>
            <a:r>
              <a:rPr lang="en-GB" sz="1200" kern="1200" baseline="0" dirty="0">
                <a:solidFill>
                  <a:schemeClr val="tx1"/>
                </a:solidFill>
                <a:effectLst/>
                <a:latin typeface="+mn-lt"/>
                <a:ea typeface="+mn-ea"/>
                <a:cs typeface="+mn-cs"/>
              </a:rPr>
              <a:t>** think how this might show up in therapy – in the relationship? Who is in the room? (a lot of people if an ‘we’!)</a:t>
            </a:r>
          </a:p>
        </p:txBody>
      </p:sp>
    </p:spTree>
    <p:extLst>
      <p:ext uri="{BB962C8B-B14F-4D97-AF65-F5344CB8AC3E}">
        <p14:creationId xmlns:p14="http://schemas.microsoft.com/office/powerpoint/2010/main" val="3292116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Acquiring skills: Trainees should build the ability to intervene in a way that’s culturally sensitive and relevant. This might look like creating space for clients to connect to their cultural strategies of healing, to speak in their mother tongue, or using the assessment as an opportunity to learn about a client’s worldview and the cultural perceptions that have influenced them.</a:t>
            </a:r>
          </a:p>
          <a:p>
            <a:endParaRPr lang="en-GB" dirty="0"/>
          </a:p>
          <a:p>
            <a:r>
              <a:rPr lang="en-GB" dirty="0"/>
              <a:t>Below are some practical suggestions and prompts for developing good practice to pass on to your students, which they can put into action alongside building knowledge of the key concepts we’ve described above.  ALL FALL UNDER CULTURAL ATTUNEMENT –EMPATHY, HUMILITY OR CURIOSITY</a:t>
            </a:r>
          </a:p>
          <a:p>
            <a:endParaRPr lang="en-GB" dirty="0"/>
          </a:p>
          <a:p>
            <a:r>
              <a:rPr lang="en-GB" dirty="0"/>
              <a:t>• Challenge racists’ practices whenever you come across them.</a:t>
            </a:r>
          </a:p>
          <a:p>
            <a:r>
              <a:rPr lang="en-GB" dirty="0"/>
              <a:t>• CURIOSITY: Be prepared to face discomfort and name it when working with your clients. A therapist or counsellor’s presence may feel unsafe to clients whose experiences come with painful histories directly or indirectly connected to them. Likewise, we may feel inadequate and try to compensate through professionalism, which in turn can create distance. </a:t>
            </a:r>
          </a:p>
          <a:p>
            <a:r>
              <a:rPr lang="en-GB" dirty="0"/>
              <a:t>• EMPATHY: Recognise that fascination and preoccupation with what’s different can be dehumanising and as harmful as the dismissal of difference. There is a delicate balance required between recognising the uniqueness of a person and seeing them as being just like you.</a:t>
            </a:r>
          </a:p>
          <a:p>
            <a:r>
              <a:rPr lang="en-GB" dirty="0"/>
              <a:t>• HUMILITY: Consider how worldviews, cultural values and beliefs influence individual perceptions, rapport and trust in others.</a:t>
            </a:r>
          </a:p>
          <a:p>
            <a:r>
              <a:rPr lang="en-GB" dirty="0"/>
              <a:t>• EMPATHY: Create a safe space for clients to bring their cultural identity. Some phrases you might like to try: “Do you need a moment to speak or process in your mother tongue?”, “How would you cry or express this feeling if you were at home or with members of your community?” </a:t>
            </a:r>
          </a:p>
          <a:p>
            <a:r>
              <a:rPr lang="en-GB" dirty="0"/>
              <a:t>• CURIOSITY: Ask questions around difference: “What does this mean in your culture? Can you help me to have a better understanding?” But be careful to discern when and who it’s appropriate to ask. What could be helpful to one client could be harmful to another.</a:t>
            </a:r>
          </a:p>
          <a:p>
            <a:r>
              <a:rPr lang="en-GB" dirty="0"/>
              <a:t>• EMPATHY: Avoid making assumptions and generalising. Remember identity is an individual variable. Two people may come from the same race or culture but their traumas, worldviews and therapeutic expectations may differ.</a:t>
            </a:r>
          </a:p>
          <a:p>
            <a:r>
              <a:rPr lang="en-GB" dirty="0"/>
              <a:t>• HUMILITY: Don’t dismiss racial traumas. This includes colour blindness (“I don’t see colour”) and microinvalidation (“Perhaps you misinterpreted what they meant”, “Are you sure…”).</a:t>
            </a:r>
          </a:p>
          <a:p>
            <a:r>
              <a:rPr lang="en-GB" dirty="0"/>
              <a:t>• EMPATHY: It’s good to learn from lived experiences but remember that someone from a racialised community isn’t the spokesperson for their community. For example, nominating a black student to share a ‘black person’s perspective’ on police brutality. </a:t>
            </a:r>
          </a:p>
          <a:p>
            <a:r>
              <a:rPr lang="en-GB" dirty="0"/>
              <a:t>• EMPATHY: Check in with your clients about their preferences for things such as silence, personal space and noise. Remember that even within a culture there will be variation.</a:t>
            </a:r>
          </a:p>
          <a:p>
            <a:r>
              <a:rPr lang="en-GB" dirty="0"/>
              <a:t>• EMPATHY &amp; HUMILITY: Navigate cultural differences with humanity. Remember that all cultures serve the same function: belonging. Create a culture of belonging in your practice, rather than one of alienation.</a:t>
            </a:r>
          </a:p>
          <a:p>
            <a:r>
              <a:rPr lang="en-GB" dirty="0"/>
              <a:t>• HUMILITY: Be aware of relevant current events happening outside of the therapeutic space. How is this reflective of the client’s identity? Check in with the client – how is it impacting them?</a:t>
            </a:r>
          </a:p>
          <a:p>
            <a:r>
              <a:rPr lang="en-GB" dirty="0"/>
              <a:t>• EMPATHY: Consider religious and cultural events when implementing your curricula. For example, is your exam period during Ramadan? How will this affect the wellbeing and academic performance of students who are fasting?</a:t>
            </a:r>
          </a:p>
          <a:p>
            <a:r>
              <a:rPr lang="en-GB" dirty="0"/>
              <a:t>• Maintain momentum on developing your anti-racist practice. An issue is still important after it loses significance in the media. This could include attending yearly conferences on racial and cultural awareness, and engaging in ongoing self-learning.</a:t>
            </a:r>
          </a:p>
          <a:p>
            <a:r>
              <a:rPr lang="en-GB" dirty="0"/>
              <a:t>• HUMILITY AND CURIOSITY: Be prepared to challenge and be challenged. Anti-racist practice requires resilience and can be tiring. Make sure you safeguard yourself through supervision, check-ins and self-care rituals. </a:t>
            </a:r>
          </a:p>
        </p:txBody>
      </p:sp>
      <p:sp>
        <p:nvSpPr>
          <p:cNvPr id="4" name="Slide Number Placeholder 3"/>
          <p:cNvSpPr>
            <a:spLocks noGrp="1"/>
          </p:cNvSpPr>
          <p:nvPr>
            <p:ph type="sldNum" sz="quarter" idx="5"/>
          </p:nvPr>
        </p:nvSpPr>
        <p:spPr/>
        <p:txBody>
          <a:bodyPr/>
          <a:lstStyle/>
          <a:p>
            <a:fld id="{70D11698-214F-4087-8D67-7C4571F4E572}" type="slidenum">
              <a:rPr lang="en-GB" smtClean="0"/>
              <a:t>26</a:t>
            </a:fld>
            <a:endParaRPr lang="en-GB"/>
          </a:p>
        </p:txBody>
      </p:sp>
    </p:spTree>
    <p:extLst>
      <p:ext uri="{BB962C8B-B14F-4D97-AF65-F5344CB8AC3E}">
        <p14:creationId xmlns:p14="http://schemas.microsoft.com/office/powerpoint/2010/main" val="1614036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Acquiring skills: Trainees should build the ability to intervene in a way that’s culturally sensitive and relevant. This might look like creating space for clients to connect to their cultural strategies of healing, to speak in their mother tongue, or using the assessment as an opportunity to learn about a client’s worldview and the cultural perceptions that have influenced them.</a:t>
            </a:r>
          </a:p>
          <a:p>
            <a:endParaRPr lang="en-GB" dirty="0"/>
          </a:p>
          <a:p>
            <a:r>
              <a:rPr lang="en-GB" dirty="0"/>
              <a:t>Below are some practical suggestions and prompts for developing good practice to pass on to your students, which they can put into action alongside building knowledge of the key concepts we’ve described above.  ALL FALL UNDER CULTURAL ATTUNEMENT –EMPATHY, HUMILITY OR CURIOSITY</a:t>
            </a:r>
          </a:p>
          <a:p>
            <a:endParaRPr lang="en-GB" dirty="0"/>
          </a:p>
          <a:p>
            <a:r>
              <a:rPr lang="en-GB" dirty="0"/>
              <a:t>• Challenge racists’ practices whenever you come across them.</a:t>
            </a:r>
          </a:p>
          <a:p>
            <a:r>
              <a:rPr lang="en-GB" dirty="0"/>
              <a:t>• CURIOSITY: Be prepared to face discomfort and name it when working with your clients. A therapist or counsellor’s presence may feel unsafe to clients whose experiences come with painful histories directly or indirectly connected to them. Likewise, we may feel inadequate and try to compensate through professionalism, which in turn can create distance. </a:t>
            </a:r>
          </a:p>
          <a:p>
            <a:r>
              <a:rPr lang="en-GB" dirty="0"/>
              <a:t>• EMPATHY: Recognise that fascination and preoccupation with what’s different can be dehumanising and as harmful as the dismissal of difference. There is a delicate balance required between recognising the uniqueness of a person and seeing them as being just like you.</a:t>
            </a:r>
          </a:p>
          <a:p>
            <a:r>
              <a:rPr lang="en-GB" dirty="0"/>
              <a:t>• HUMILITY: Consider how worldviews, cultural values and beliefs influence individual perceptions, rapport and trust in others.</a:t>
            </a:r>
          </a:p>
          <a:p>
            <a:r>
              <a:rPr lang="en-GB" dirty="0"/>
              <a:t>• EMPATHY: Create a safe space for clients to bring their cultural identity. Some phrases you might like to try: “Do you need a moment to speak or process in your mother tongue?”, “How would you cry or express this feeling if you were at home or with members of your community?” </a:t>
            </a:r>
          </a:p>
          <a:p>
            <a:r>
              <a:rPr lang="en-GB" dirty="0"/>
              <a:t>• CURIOSITY: Ask questions around difference: “What does this mean in your culture? Can you help me to have a better understanding?” But be careful to discern when and who it’s appropriate to ask. What could be helpful to one client could be harmful to another.</a:t>
            </a:r>
          </a:p>
          <a:p>
            <a:r>
              <a:rPr lang="en-GB" dirty="0"/>
              <a:t>• EMPATHY: Avoid making assumptions and generalising. Remember identity is an individual variable. Two people may come from the same race or culture but their traumas, worldviews and therapeutic expectations may differ.</a:t>
            </a:r>
          </a:p>
          <a:p>
            <a:r>
              <a:rPr lang="en-GB" dirty="0"/>
              <a:t>• HUMILITY: Don’t dismiss racial traumas. This includes colour blindness (“I don’t see colour”) and microinvalidation (“Perhaps you misinterpreted what they meant”, “Are you sure…”).</a:t>
            </a:r>
          </a:p>
          <a:p>
            <a:r>
              <a:rPr lang="en-GB" dirty="0"/>
              <a:t>• EMPATHY: It’s good to learn from lived experiences but remember that someone from a racialised community isn’t the spokesperson for their community. For example, nominating a black student to share a ‘black person’s perspective’ on police brutality. </a:t>
            </a:r>
          </a:p>
          <a:p>
            <a:r>
              <a:rPr lang="en-GB" dirty="0"/>
              <a:t>• EMPATHY: Check in with your clients about their preferences for things such as silence, personal space and noise. Remember that even within a culture there will be variation.</a:t>
            </a:r>
          </a:p>
          <a:p>
            <a:r>
              <a:rPr lang="en-GB" dirty="0"/>
              <a:t>• EMPATHY &amp; HUMILITY: Navigate cultural differences with humanity. Remember that all cultures serve the same function: belonging. Create a culture of belonging in your practice, rather than one of alienation.</a:t>
            </a:r>
          </a:p>
          <a:p>
            <a:r>
              <a:rPr lang="en-GB" dirty="0"/>
              <a:t>• HUMILITY: Be aware of relevant current events happening outside of the therapeutic space. How is this reflective of the client’s identity? Check in with the client – how is it impacting them?</a:t>
            </a:r>
          </a:p>
          <a:p>
            <a:r>
              <a:rPr lang="en-GB" dirty="0"/>
              <a:t>• EMPATHY: Consider religious and cultural events when implementing your curricula. For example, is your exam period during Ramadan? How will this affect the wellbeing and academic performance of students who are fasting?</a:t>
            </a:r>
          </a:p>
          <a:p>
            <a:r>
              <a:rPr lang="en-GB" dirty="0"/>
              <a:t>• Maintain momentum on developing your anti-racist practice. An issue is still important after it loses significance in the media. This could include attending yearly conferences on racial and cultural awareness, and engaging in ongoing self-learning.</a:t>
            </a:r>
          </a:p>
          <a:p>
            <a:r>
              <a:rPr lang="en-GB" dirty="0"/>
              <a:t>• HUMILITY AND CURIOSITY: Be prepared to challenge and be challenged. Anti-racist practice requires resilience and can be tiring. Make sure you safeguard yourself through supervision, check-ins and self-care rituals. </a:t>
            </a:r>
          </a:p>
        </p:txBody>
      </p:sp>
      <p:sp>
        <p:nvSpPr>
          <p:cNvPr id="4" name="Slide Number Placeholder 3"/>
          <p:cNvSpPr>
            <a:spLocks noGrp="1"/>
          </p:cNvSpPr>
          <p:nvPr>
            <p:ph type="sldNum" sz="quarter" idx="5"/>
          </p:nvPr>
        </p:nvSpPr>
        <p:spPr/>
        <p:txBody>
          <a:bodyPr/>
          <a:lstStyle/>
          <a:p>
            <a:fld id="{70D11698-214F-4087-8D67-7C4571F4E572}" type="slidenum">
              <a:rPr lang="en-GB" smtClean="0"/>
              <a:t>27</a:t>
            </a:fld>
            <a:endParaRPr lang="en-GB"/>
          </a:p>
        </p:txBody>
      </p:sp>
    </p:spTree>
    <p:extLst>
      <p:ext uri="{BB962C8B-B14F-4D97-AF65-F5344CB8AC3E}">
        <p14:creationId xmlns:p14="http://schemas.microsoft.com/office/powerpoint/2010/main" val="42138999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Jessie to ask Dialogue questions:</a:t>
            </a:r>
          </a:p>
          <a:p>
            <a:r>
              <a:rPr lang="en-GB" dirty="0"/>
              <a:t>What is important to understand about teaching culturally-sensitive therapy?</a:t>
            </a:r>
          </a:p>
          <a:p>
            <a:r>
              <a:rPr lang="en-GB" dirty="0"/>
              <a:t>- needs to be embedded, essential to anti-oppressive practice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supervision, safe spaces to explore for themselves, CPD/training for tutors, learn about racialised trauma, learn about whiteness</a:t>
            </a:r>
          </a:p>
          <a:p>
            <a:endParaRPr lang="en-GB" dirty="0"/>
          </a:p>
          <a:p>
            <a:r>
              <a:rPr lang="en-GB" dirty="0"/>
              <a:t>What do tutors need to feel supported to teach this?</a:t>
            </a:r>
          </a:p>
          <a:p>
            <a:r>
              <a:rPr lang="en-GB" dirty="0"/>
              <a:t>- safe-felt and experienced spaces, space to explore and not feel judged</a:t>
            </a:r>
          </a:p>
          <a:p>
            <a:r>
              <a:rPr lang="en-GB" dirty="0"/>
              <a:t>- attuned to group you are teaching</a:t>
            </a:r>
          </a:p>
          <a:p>
            <a:r>
              <a:rPr lang="en-GB" dirty="0"/>
              <a:t>- tutors themselves are learning it in parallel to students</a:t>
            </a:r>
          </a:p>
          <a:p>
            <a:r>
              <a:rPr lang="en-GB" dirty="0"/>
              <a:t>- new for tutors too</a:t>
            </a:r>
          </a:p>
          <a:p>
            <a:r>
              <a:rPr lang="en-GB" dirty="0"/>
              <a:t>- not alone to embed this</a:t>
            </a:r>
          </a:p>
          <a:p>
            <a:r>
              <a:rPr lang="en-GB" dirty="0"/>
              <a:t>- resources and references – the toolkit has a great reference list</a:t>
            </a:r>
          </a:p>
          <a:p>
            <a:endParaRPr lang="en-GB" dirty="0"/>
          </a:p>
          <a:p>
            <a:r>
              <a:rPr lang="en-GB" dirty="0"/>
              <a:t>What are the key takeaways in addressing how to teach culturally-sensitive therapy?</a:t>
            </a:r>
          </a:p>
          <a:p>
            <a:r>
              <a:rPr lang="en-GB" dirty="0"/>
              <a:t>- a process, no finish line (not competence), it’s a start line (attunement)</a:t>
            </a:r>
          </a:p>
          <a:p>
            <a:endParaRPr lang="en-GB" dirty="0"/>
          </a:p>
          <a:p>
            <a:r>
              <a:rPr lang="en-GB" dirty="0"/>
              <a:t>What advice would you give to tutors?</a:t>
            </a:r>
          </a:p>
          <a:p>
            <a:r>
              <a:rPr lang="en-GB" dirty="0"/>
              <a:t>- not to be frightened, to be curious, willingness to be open, to receive feedback</a:t>
            </a:r>
          </a:p>
        </p:txBody>
      </p:sp>
      <p:sp>
        <p:nvSpPr>
          <p:cNvPr id="4" name="Slide Number Placeholder 3"/>
          <p:cNvSpPr>
            <a:spLocks noGrp="1"/>
          </p:cNvSpPr>
          <p:nvPr>
            <p:ph type="sldNum" sz="quarter" idx="5"/>
          </p:nvPr>
        </p:nvSpPr>
        <p:spPr/>
        <p:txBody>
          <a:bodyPr/>
          <a:lstStyle/>
          <a:p>
            <a:fld id="{70D11698-214F-4087-8D67-7C4571F4E572}" type="slidenum">
              <a:rPr lang="en-GB" smtClean="0"/>
              <a:t>28</a:t>
            </a:fld>
            <a:endParaRPr lang="en-GB"/>
          </a:p>
        </p:txBody>
      </p:sp>
    </p:spTree>
    <p:extLst>
      <p:ext uri="{BB962C8B-B14F-4D97-AF65-F5344CB8AC3E}">
        <p14:creationId xmlns:p14="http://schemas.microsoft.com/office/powerpoint/2010/main" val="2452732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Shop metaphor</a:t>
            </a:r>
          </a:p>
        </p:txBody>
      </p:sp>
    </p:spTree>
    <p:extLst>
      <p:ext uri="{BB962C8B-B14F-4D97-AF65-F5344CB8AC3E}">
        <p14:creationId xmlns:p14="http://schemas.microsoft.com/office/powerpoint/2010/main" val="2168675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Inclusion = gatekeeping = all in the space (that’s all)</a:t>
            </a:r>
          </a:p>
        </p:txBody>
      </p:sp>
    </p:spTree>
    <p:extLst>
      <p:ext uri="{BB962C8B-B14F-4D97-AF65-F5344CB8AC3E}">
        <p14:creationId xmlns:p14="http://schemas.microsoft.com/office/powerpoint/2010/main" val="1516945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All in the space but everyone being treated as if the same = identity removed = no consideration of relationship to each other, to space, whether safe or not</a:t>
            </a:r>
          </a:p>
        </p:txBody>
      </p:sp>
    </p:spTree>
    <p:extLst>
      <p:ext uri="{BB962C8B-B14F-4D97-AF65-F5344CB8AC3E}">
        <p14:creationId xmlns:p14="http://schemas.microsoft.com/office/powerpoint/2010/main" val="548002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Acknowledging all identities, social locations, privileges and oppressions. Recognising impact of identity and lived experiences of how spaces and relationships are experienced.</a:t>
            </a:r>
          </a:p>
          <a:p>
            <a:pPr marL="0" indent="0">
              <a:buFontTx/>
              <a:buNone/>
            </a:pPr>
            <a:r>
              <a:rPr lang="en-GB" dirty="0"/>
              <a:t>Power is balanced = all the same size.</a:t>
            </a:r>
          </a:p>
          <a:p>
            <a:pPr marL="0" indent="0">
              <a:buFontTx/>
              <a:buNone/>
            </a:pPr>
            <a:endParaRPr lang="en-GB" dirty="0"/>
          </a:p>
          <a:p>
            <a:pPr marL="0" indent="0">
              <a:buFontTx/>
              <a:buNone/>
            </a:pPr>
            <a:r>
              <a:rPr lang="en-GB" dirty="0"/>
              <a:t>Hand over to Jessie</a:t>
            </a:r>
          </a:p>
        </p:txBody>
      </p:sp>
    </p:spTree>
    <p:extLst>
      <p:ext uri="{BB962C8B-B14F-4D97-AF65-F5344CB8AC3E}">
        <p14:creationId xmlns:p14="http://schemas.microsoft.com/office/powerpoint/2010/main" val="3074071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D11698-214F-4087-8D67-7C4571F4E572}" type="slidenum">
              <a:rPr lang="en-GB" smtClean="0"/>
              <a:t>7</a:t>
            </a:fld>
            <a:endParaRPr lang="en-GB"/>
          </a:p>
        </p:txBody>
      </p:sp>
    </p:spTree>
    <p:extLst>
      <p:ext uri="{BB962C8B-B14F-4D97-AF65-F5344CB8AC3E}">
        <p14:creationId xmlns:p14="http://schemas.microsoft.com/office/powerpoint/2010/main" val="3192162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Jessie to introduce dialogue.</a:t>
            </a:r>
          </a:p>
          <a:p>
            <a:endParaRPr lang="en-GB" dirty="0"/>
          </a:p>
          <a:p>
            <a:r>
              <a:rPr lang="en-GB" dirty="0"/>
              <a:t>DIALOGUE QUESTIONS (Jessie to ask questions):</a:t>
            </a:r>
          </a:p>
          <a:p>
            <a:r>
              <a:rPr lang="en-GB" dirty="0"/>
              <a:t>1. Why is it so important to embed and teach inclusion and anti-oppressive practice?</a:t>
            </a:r>
          </a:p>
          <a:p>
            <a:r>
              <a:rPr lang="en-GB" dirty="0"/>
              <a:t>- Addressing external contexts of systemic and structural frameworks and inequalities, acknowledging power relational dynamics and hierarchies</a:t>
            </a:r>
          </a:p>
          <a:p>
            <a:endParaRPr lang="en-GB" dirty="0"/>
          </a:p>
          <a:p>
            <a:pPr marL="0" indent="0">
              <a:buNone/>
            </a:pPr>
            <a:r>
              <a:rPr lang="en-GB" dirty="0"/>
              <a:t>2. How do we apply anti-oppressive practice/approach in institutions/trainers/programme leaders &amp; tutors? What needs to change? </a:t>
            </a:r>
          </a:p>
          <a:p>
            <a:pPr marL="0" indent="0">
              <a:buNone/>
            </a:pPr>
            <a:r>
              <a:rPr lang="en-GB" dirty="0"/>
              <a:t>- long term changes and investment</a:t>
            </a:r>
          </a:p>
          <a:p>
            <a:pPr marL="0" indent="0">
              <a:buNone/>
            </a:pPr>
            <a:r>
              <a:rPr lang="en-GB" dirty="0"/>
              <a:t>- transparent recruitment</a:t>
            </a:r>
          </a:p>
          <a:p>
            <a:pPr marL="0" indent="0">
              <a:buNone/>
            </a:pPr>
            <a:r>
              <a:rPr lang="en-GB" dirty="0"/>
              <a:t>- factor culture and religion into diaries/social events/holidays</a:t>
            </a:r>
          </a:p>
          <a:p>
            <a:pPr marL="0" indent="0">
              <a:buNone/>
            </a:pPr>
            <a:r>
              <a:rPr lang="en-GB" dirty="0"/>
              <a:t>- address and challenge unconscious bias, microaggressions</a:t>
            </a:r>
          </a:p>
          <a:p>
            <a:pPr marL="0" indent="0">
              <a:buNone/>
            </a:pPr>
            <a:r>
              <a:rPr lang="en-GB" dirty="0"/>
              <a:t>- supportive safe spaces</a:t>
            </a:r>
          </a:p>
          <a:p>
            <a:pPr marL="0" indent="0">
              <a:buNone/>
            </a:pPr>
            <a:r>
              <a:rPr lang="en-GB" dirty="0"/>
              <a:t>- representation</a:t>
            </a:r>
          </a:p>
          <a:p>
            <a:pPr marL="0" indent="0">
              <a:buNone/>
            </a:pPr>
            <a:r>
              <a:rPr lang="en-GB" dirty="0"/>
              <a:t>- address the language being used (</a:t>
            </a:r>
            <a:r>
              <a:rPr lang="en-GB" dirty="0" err="1"/>
              <a:t>ie</a:t>
            </a:r>
            <a:r>
              <a:rPr lang="en-GB" dirty="0"/>
              <a:t>. BAME – some language is oppressive itself!)</a:t>
            </a:r>
          </a:p>
          <a:p>
            <a:pPr marL="0" indent="0">
              <a:buNone/>
            </a:pPr>
            <a:r>
              <a:rPr lang="en-GB" dirty="0"/>
              <a:t>- names and pronunciation</a:t>
            </a:r>
          </a:p>
          <a:p>
            <a:pPr marL="0" indent="0">
              <a:buNone/>
            </a:pPr>
            <a:endParaRPr lang="en-GB" dirty="0"/>
          </a:p>
        </p:txBody>
      </p:sp>
      <p:sp>
        <p:nvSpPr>
          <p:cNvPr id="4" name="Slide Number Placeholder 3"/>
          <p:cNvSpPr>
            <a:spLocks noGrp="1"/>
          </p:cNvSpPr>
          <p:nvPr>
            <p:ph type="sldNum" sz="quarter" idx="5"/>
          </p:nvPr>
        </p:nvSpPr>
        <p:spPr/>
        <p:txBody>
          <a:bodyPr/>
          <a:lstStyle/>
          <a:p>
            <a:fld id="{70D11698-214F-4087-8D67-7C4571F4E572}" type="slidenum">
              <a:rPr lang="en-GB" smtClean="0"/>
              <a:t>9</a:t>
            </a:fld>
            <a:endParaRPr lang="en-GB"/>
          </a:p>
        </p:txBody>
      </p:sp>
    </p:spTree>
    <p:extLst>
      <p:ext uri="{BB962C8B-B14F-4D97-AF65-F5344CB8AC3E}">
        <p14:creationId xmlns:p14="http://schemas.microsoft.com/office/powerpoint/2010/main" val="320430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Moving on to part 2 – we’ll be looking at ways to embed race in training</a:t>
            </a:r>
          </a:p>
          <a:p>
            <a:r>
              <a:rPr lang="en-GB" dirty="0"/>
              <a:t>Myira – TO SET UP</a:t>
            </a:r>
          </a:p>
          <a:p>
            <a:r>
              <a:rPr lang="en-GB" dirty="0"/>
              <a:t>So we’ll start by thinking where we currently are in our institutions or courses in relation to race training.</a:t>
            </a:r>
          </a:p>
          <a:p>
            <a:endParaRPr lang="en-GB" dirty="0"/>
          </a:p>
          <a:p>
            <a:r>
              <a:rPr lang="en-GB" dirty="0"/>
              <a:t>Here are some questions you can reflect on. </a:t>
            </a:r>
          </a:p>
          <a:p>
            <a:r>
              <a:rPr lang="en-GB" dirty="0"/>
              <a:t>We will give you a five minutes now to think through these questions.</a:t>
            </a:r>
          </a:p>
          <a:p>
            <a:r>
              <a:rPr lang="en-GB" dirty="0">
                <a:cs typeface="Calibri" panose="020F0502020204030204"/>
              </a:rPr>
              <a:t>(5 minutes)</a:t>
            </a:r>
          </a:p>
        </p:txBody>
      </p:sp>
      <p:sp>
        <p:nvSpPr>
          <p:cNvPr id="4" name="Slide Number Placeholder 3"/>
          <p:cNvSpPr>
            <a:spLocks noGrp="1"/>
          </p:cNvSpPr>
          <p:nvPr>
            <p:ph type="sldNum" sz="quarter" idx="5"/>
          </p:nvPr>
        </p:nvSpPr>
        <p:spPr/>
        <p:txBody>
          <a:bodyPr/>
          <a:lstStyle/>
          <a:p>
            <a:fld id="{70D11698-214F-4087-8D67-7C4571F4E572}" type="slidenum">
              <a:rPr lang="en-GB" smtClean="0"/>
              <a:t>10</a:t>
            </a:fld>
            <a:endParaRPr lang="en-GB"/>
          </a:p>
        </p:txBody>
      </p:sp>
    </p:spTree>
    <p:extLst>
      <p:ext uri="{BB962C8B-B14F-4D97-AF65-F5344CB8AC3E}">
        <p14:creationId xmlns:p14="http://schemas.microsoft.com/office/powerpoint/2010/main" val="2034880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541469-6E21-415A-B400-FA3E5F8EA371}" type="datetimeFigureOut">
              <a:rPr lang="en-GB" smtClean="0"/>
              <a:t>07/11/2023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C23769-C8A0-438A-B1AF-711A5DF626E8}"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052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541469-6E21-415A-B400-FA3E5F8EA371}" type="datetimeFigureOut">
              <a:rPr lang="en-GB" smtClean="0"/>
              <a:t>07/11/2023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C23769-C8A0-438A-B1AF-711A5DF626E8}" type="slidenum">
              <a:rPr lang="en-GB" smtClean="0"/>
              <a:t>‹#›</a:t>
            </a:fld>
            <a:endParaRPr lang="en-GB"/>
          </a:p>
        </p:txBody>
      </p:sp>
    </p:spTree>
    <p:extLst>
      <p:ext uri="{BB962C8B-B14F-4D97-AF65-F5344CB8AC3E}">
        <p14:creationId xmlns:p14="http://schemas.microsoft.com/office/powerpoint/2010/main" val="2603336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541469-6E21-415A-B400-FA3E5F8EA371}" type="datetimeFigureOut">
              <a:rPr lang="en-GB" smtClean="0"/>
              <a:t>07/11/2023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C23769-C8A0-438A-B1AF-711A5DF626E8}" type="slidenum">
              <a:rPr lang="en-GB" smtClean="0"/>
              <a:t>‹#›</a:t>
            </a:fld>
            <a:endParaRPr lang="en-GB"/>
          </a:p>
        </p:txBody>
      </p:sp>
    </p:spTree>
    <p:extLst>
      <p:ext uri="{BB962C8B-B14F-4D97-AF65-F5344CB8AC3E}">
        <p14:creationId xmlns:p14="http://schemas.microsoft.com/office/powerpoint/2010/main" val="3277137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alt">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rtlCol="0"/>
          <a:lstStyle>
            <a:lvl1pPr>
              <a:defRPr lang="en-GB" sz="4800"/>
            </a:lvl1pPr>
          </a:lstStyle>
          <a:p>
            <a:pPr rtl="0"/>
            <a:r>
              <a:rPr lang="en-GB"/>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9363456" cy="3877056"/>
          </a:xfrm>
        </p:spPr>
        <p:txBody>
          <a:bodyPr rtlCol="0"/>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defPPr>
              <a:defRPr lang="en-GB"/>
            </a:defPPr>
          </a:lstStyle>
          <a:p>
            <a:pPr rtl="0"/>
            <a:r>
              <a:rPr lang="en-GB"/>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defPPr>
              <a:defRPr lang="en-GB"/>
            </a:defPPr>
          </a:lstStyle>
          <a:p>
            <a:pPr rtl="0"/>
            <a:r>
              <a:rPr lang="en-GB"/>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
        <p:nvSpPr>
          <p:cNvPr id="13" name="Freeform: Shape 12">
            <a:extLst>
              <a:ext uri="{FF2B5EF4-FFF2-40B4-BE49-F238E27FC236}">
                <a16:creationId xmlns:a16="http://schemas.microsoft.com/office/drawing/2014/main" id="{B05A86D8-26B0-1ADB-0CE2-B445D2A2866D}"/>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lumMod val="60000"/>
              <a:lumOff val="40000"/>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9" name="Freeform: Shape 18">
            <a:extLst>
              <a:ext uri="{FF2B5EF4-FFF2-40B4-BE49-F238E27FC236}">
                <a16:creationId xmlns:a16="http://schemas.microsoft.com/office/drawing/2014/main" id="{33A68E8B-64DF-46D3-2FA2-4BBBBF8BFB15}"/>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val="2573189252"/>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541469-6E21-415A-B400-FA3E5F8EA371}" type="datetimeFigureOut">
              <a:rPr lang="en-GB" smtClean="0"/>
              <a:t>07/11/2023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C23769-C8A0-438A-B1AF-711A5DF626E8}" type="slidenum">
              <a:rPr lang="en-GB" smtClean="0"/>
              <a:t>‹#›</a:t>
            </a:fld>
            <a:endParaRPr lang="en-GB"/>
          </a:p>
        </p:txBody>
      </p:sp>
    </p:spTree>
    <p:extLst>
      <p:ext uri="{BB962C8B-B14F-4D97-AF65-F5344CB8AC3E}">
        <p14:creationId xmlns:p14="http://schemas.microsoft.com/office/powerpoint/2010/main" val="3161282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541469-6E21-415A-B400-FA3E5F8EA371}" type="datetimeFigureOut">
              <a:rPr lang="en-GB" smtClean="0"/>
              <a:t>07/11/2023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C23769-C8A0-438A-B1AF-711A5DF626E8}"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2218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541469-6E21-415A-B400-FA3E5F8EA371}" type="datetimeFigureOut">
              <a:rPr lang="en-GB" smtClean="0"/>
              <a:t>07/11/2023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C23769-C8A0-438A-B1AF-711A5DF626E8}" type="slidenum">
              <a:rPr lang="en-GB" smtClean="0"/>
              <a:t>‹#›</a:t>
            </a:fld>
            <a:endParaRPr lang="en-GB"/>
          </a:p>
        </p:txBody>
      </p:sp>
    </p:spTree>
    <p:extLst>
      <p:ext uri="{BB962C8B-B14F-4D97-AF65-F5344CB8AC3E}">
        <p14:creationId xmlns:p14="http://schemas.microsoft.com/office/powerpoint/2010/main" val="729958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541469-6E21-415A-B400-FA3E5F8EA371}" type="datetimeFigureOut">
              <a:rPr lang="en-GB" smtClean="0"/>
              <a:t>07/11/2023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8C23769-C8A0-438A-B1AF-711A5DF626E8}" type="slidenum">
              <a:rPr lang="en-GB" smtClean="0"/>
              <a:t>‹#›</a:t>
            </a:fld>
            <a:endParaRPr lang="en-GB"/>
          </a:p>
        </p:txBody>
      </p:sp>
    </p:spTree>
    <p:extLst>
      <p:ext uri="{BB962C8B-B14F-4D97-AF65-F5344CB8AC3E}">
        <p14:creationId xmlns:p14="http://schemas.microsoft.com/office/powerpoint/2010/main" val="530211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541469-6E21-415A-B400-FA3E5F8EA371}" type="datetimeFigureOut">
              <a:rPr lang="en-GB" smtClean="0"/>
              <a:t>07/11/2023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8C23769-C8A0-438A-B1AF-711A5DF626E8}" type="slidenum">
              <a:rPr lang="en-GB" smtClean="0"/>
              <a:t>‹#›</a:t>
            </a:fld>
            <a:endParaRPr lang="en-GB"/>
          </a:p>
        </p:txBody>
      </p:sp>
    </p:spTree>
    <p:extLst>
      <p:ext uri="{BB962C8B-B14F-4D97-AF65-F5344CB8AC3E}">
        <p14:creationId xmlns:p14="http://schemas.microsoft.com/office/powerpoint/2010/main" val="2724429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5541469-6E21-415A-B400-FA3E5F8EA371}" type="datetimeFigureOut">
              <a:rPr lang="en-GB" smtClean="0"/>
              <a:t>07/11/2023</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A8C23769-C8A0-438A-B1AF-711A5DF626E8}" type="slidenum">
              <a:rPr lang="en-GB" smtClean="0"/>
              <a:t>‹#›</a:t>
            </a:fld>
            <a:endParaRPr lang="en-GB"/>
          </a:p>
        </p:txBody>
      </p:sp>
    </p:spTree>
    <p:extLst>
      <p:ext uri="{BB962C8B-B14F-4D97-AF65-F5344CB8AC3E}">
        <p14:creationId xmlns:p14="http://schemas.microsoft.com/office/powerpoint/2010/main" val="4032831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5541469-6E21-415A-B400-FA3E5F8EA371}" type="datetimeFigureOut">
              <a:rPr lang="en-GB" smtClean="0"/>
              <a:t>07/11/2023</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8C23769-C8A0-438A-B1AF-711A5DF626E8}" type="slidenum">
              <a:rPr lang="en-GB" smtClean="0"/>
              <a:t>‹#›</a:t>
            </a:fld>
            <a:endParaRPr lang="en-GB"/>
          </a:p>
        </p:txBody>
      </p:sp>
    </p:spTree>
    <p:extLst>
      <p:ext uri="{BB962C8B-B14F-4D97-AF65-F5344CB8AC3E}">
        <p14:creationId xmlns:p14="http://schemas.microsoft.com/office/powerpoint/2010/main" val="93728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541469-6E21-415A-B400-FA3E5F8EA371}" type="datetimeFigureOut">
              <a:rPr lang="en-GB" smtClean="0"/>
              <a:t>07/11/2023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C23769-C8A0-438A-B1AF-711A5DF626E8}" type="slidenum">
              <a:rPr lang="en-GB" smtClean="0"/>
              <a:t>‹#›</a:t>
            </a:fld>
            <a:endParaRPr lang="en-GB"/>
          </a:p>
        </p:txBody>
      </p:sp>
    </p:spTree>
    <p:extLst>
      <p:ext uri="{BB962C8B-B14F-4D97-AF65-F5344CB8AC3E}">
        <p14:creationId xmlns:p14="http://schemas.microsoft.com/office/powerpoint/2010/main" val="2351531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5541469-6E21-415A-B400-FA3E5F8EA371}" type="datetimeFigureOut">
              <a:rPr lang="en-GB" smtClean="0"/>
              <a:t>07/11/2023</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8C23769-C8A0-438A-B1AF-711A5DF626E8}"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1921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E220058-3FCE-496E-ADF2-D8A6961F39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E193F809-7E50-4AAD-8E26-878207931C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44603" y="4325112"/>
            <a:ext cx="71323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A4E1BCB-7CEA-96F2-0B47-64E498A92CB8}"/>
              </a:ext>
            </a:extLst>
          </p:cNvPr>
          <p:cNvSpPr>
            <a:spLocks noGrp="1"/>
          </p:cNvSpPr>
          <p:nvPr>
            <p:ph type="ctrTitle"/>
          </p:nvPr>
        </p:nvSpPr>
        <p:spPr>
          <a:xfrm>
            <a:off x="3944603" y="984738"/>
            <a:ext cx="7319175" cy="3223364"/>
          </a:xfrm>
        </p:spPr>
        <p:txBody>
          <a:bodyPr>
            <a:noAutofit/>
          </a:bodyPr>
          <a:lstStyle/>
          <a:p>
            <a:pPr algn="ctr"/>
            <a:r>
              <a:rPr lang="en-GB" sz="5400" b="1" i="0" dirty="0">
                <a:solidFill>
                  <a:schemeClr val="tx1">
                    <a:lumMod val="65000"/>
                    <a:lumOff val="35000"/>
                  </a:schemeClr>
                </a:solidFill>
                <a:effectLst/>
                <a:latin typeface="Lexia"/>
              </a:rPr>
              <a:t>Anti-oppressive and inclusive practice in counselling and psychotherapy training</a:t>
            </a:r>
            <a:endParaRPr lang="en-GB" sz="5400" b="1" dirty="0">
              <a:solidFill>
                <a:schemeClr val="tx1">
                  <a:lumMod val="65000"/>
                  <a:lumOff val="35000"/>
                </a:schemeClr>
              </a:solidFill>
              <a:latin typeface="+mn-lt"/>
            </a:endParaRPr>
          </a:p>
        </p:txBody>
      </p:sp>
      <p:pic>
        <p:nvPicPr>
          <p:cNvPr id="6" name="Graphic 5" descr="Teacher">
            <a:extLst>
              <a:ext uri="{FF2B5EF4-FFF2-40B4-BE49-F238E27FC236}">
                <a16:creationId xmlns:a16="http://schemas.microsoft.com/office/drawing/2014/main" id="{8208F722-1B95-044D-FC1E-0940C46059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9818" y="1944907"/>
            <a:ext cx="2449486" cy="2449486"/>
          </a:xfrm>
          <a:prstGeom prst="rect">
            <a:avLst/>
          </a:prstGeom>
        </p:spPr>
      </p:pic>
      <p:sp>
        <p:nvSpPr>
          <p:cNvPr id="13" name="Rectangle 12">
            <a:extLst>
              <a:ext uri="{FF2B5EF4-FFF2-40B4-BE49-F238E27FC236}">
                <a16:creationId xmlns:a16="http://schemas.microsoft.com/office/drawing/2014/main" id="{3E9C5090-7D25-41E3-A6D3-CCAEE505E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5" name="Rectangle 14">
            <a:extLst>
              <a:ext uri="{FF2B5EF4-FFF2-40B4-BE49-F238E27FC236}">
                <a16:creationId xmlns:a16="http://schemas.microsoft.com/office/drawing/2014/main" id="{11BF8809-0DAC-41E5-A212-ACB4A01BE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3475970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31071-5F3A-DC85-9E6A-5CCCCC862DF9}"/>
              </a:ext>
            </a:extLst>
          </p:cNvPr>
          <p:cNvSpPr>
            <a:spLocks noGrp="1"/>
          </p:cNvSpPr>
          <p:nvPr>
            <p:ph type="title"/>
          </p:nvPr>
        </p:nvSpPr>
        <p:spPr/>
        <p:txBody>
          <a:bodyPr/>
          <a:lstStyle/>
          <a:p>
            <a:r>
              <a:rPr lang="en-GB"/>
              <a:t>Part 2 – Embedding race in training and implementing changes to curriculum</a:t>
            </a:r>
            <a:endParaRPr lang="en-GB" dirty="0"/>
          </a:p>
        </p:txBody>
      </p:sp>
      <p:sp>
        <p:nvSpPr>
          <p:cNvPr id="3" name="Content Placeholder 2">
            <a:extLst>
              <a:ext uri="{FF2B5EF4-FFF2-40B4-BE49-F238E27FC236}">
                <a16:creationId xmlns:a16="http://schemas.microsoft.com/office/drawing/2014/main" id="{27D67994-8753-D63A-6340-7F78ED80AF6B}"/>
              </a:ext>
            </a:extLst>
          </p:cNvPr>
          <p:cNvSpPr>
            <a:spLocks noGrp="1"/>
          </p:cNvSpPr>
          <p:nvPr>
            <p:ph idx="1"/>
          </p:nvPr>
        </p:nvSpPr>
        <p:spPr/>
        <p:txBody>
          <a:bodyPr>
            <a:noAutofit/>
          </a:bodyPr>
          <a:lstStyle/>
          <a:p>
            <a:r>
              <a:rPr lang="en-GB" sz="2800"/>
              <a:t>Practical exercise </a:t>
            </a:r>
          </a:p>
          <a:p>
            <a:r>
              <a:rPr lang="en-GB" sz="2800"/>
              <a:t>What does your curriculum currently cover in terms of race training? </a:t>
            </a:r>
          </a:p>
          <a:p>
            <a:r>
              <a:rPr lang="en-GB" sz="2800"/>
              <a:t>What would you like it to look like? </a:t>
            </a:r>
          </a:p>
          <a:p>
            <a:r>
              <a:rPr lang="en-GB" sz="2800"/>
              <a:t>What needs to change? </a:t>
            </a:r>
          </a:p>
          <a:p>
            <a:r>
              <a:rPr lang="en-GB" sz="2800"/>
              <a:t>What challenges are there to make these changes? </a:t>
            </a:r>
          </a:p>
          <a:p>
            <a:r>
              <a:rPr lang="en-GB" sz="2800"/>
              <a:t>What support or resources do you need to overcome those challenges?</a:t>
            </a:r>
            <a:endParaRPr lang="en-GB" sz="2800" dirty="0"/>
          </a:p>
        </p:txBody>
      </p:sp>
    </p:spTree>
    <p:extLst>
      <p:ext uri="{BB962C8B-B14F-4D97-AF65-F5344CB8AC3E}">
        <p14:creationId xmlns:p14="http://schemas.microsoft.com/office/powerpoint/2010/main" val="2900669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D2D31071-5F3A-DC85-9E6A-5CCCCC862DF9}"/>
              </a:ext>
            </a:extLst>
          </p:cNvPr>
          <p:cNvSpPr>
            <a:spLocks noGrp="1"/>
          </p:cNvSpPr>
          <p:nvPr>
            <p:ph type="title"/>
          </p:nvPr>
        </p:nvSpPr>
        <p:spPr>
          <a:xfrm>
            <a:off x="492370" y="516835"/>
            <a:ext cx="3084844" cy="2103875"/>
          </a:xfrm>
        </p:spPr>
        <p:txBody>
          <a:bodyPr>
            <a:normAutofit/>
          </a:bodyPr>
          <a:lstStyle/>
          <a:p>
            <a:r>
              <a:rPr lang="en-GB" sz="2800">
                <a:solidFill>
                  <a:srgbClr val="FFFFFF"/>
                </a:solidFill>
              </a:rPr>
              <a:t>Part 2 – Embedding race in training and implementing changes to curriculum</a:t>
            </a:r>
          </a:p>
        </p:txBody>
      </p:sp>
      <p:sp>
        <p:nvSpPr>
          <p:cNvPr id="3" name="Content Placeholder 2">
            <a:extLst>
              <a:ext uri="{FF2B5EF4-FFF2-40B4-BE49-F238E27FC236}">
                <a16:creationId xmlns:a16="http://schemas.microsoft.com/office/drawing/2014/main" id="{27D67994-8753-D63A-6340-7F78ED80AF6B}"/>
              </a:ext>
            </a:extLst>
          </p:cNvPr>
          <p:cNvSpPr>
            <a:spLocks noGrp="1"/>
          </p:cNvSpPr>
          <p:nvPr>
            <p:ph idx="1"/>
          </p:nvPr>
        </p:nvSpPr>
        <p:spPr>
          <a:xfrm>
            <a:off x="492371" y="2653800"/>
            <a:ext cx="3611708" cy="3335519"/>
          </a:xfrm>
        </p:spPr>
        <p:txBody>
          <a:bodyPr>
            <a:normAutofit/>
          </a:bodyPr>
          <a:lstStyle/>
          <a:p>
            <a:pPr marL="0" indent="0">
              <a:buNone/>
            </a:pPr>
            <a:endParaRPr lang="en-GB" sz="1500" dirty="0">
              <a:solidFill>
                <a:srgbClr val="FFFFFF"/>
              </a:solidFill>
            </a:endParaRPr>
          </a:p>
          <a:p>
            <a:pPr marL="0" indent="0">
              <a:buNone/>
            </a:pPr>
            <a:r>
              <a:rPr lang="en-GB" sz="2800" dirty="0">
                <a:solidFill>
                  <a:srgbClr val="FFFFFF"/>
                </a:solidFill>
              </a:rPr>
              <a:t>How can this be achieved ? </a:t>
            </a:r>
          </a:p>
          <a:p>
            <a:pPr marL="0" indent="0">
              <a:buNone/>
            </a:pPr>
            <a:r>
              <a:rPr lang="en-GB" sz="2800" dirty="0">
                <a:solidFill>
                  <a:srgbClr val="FFFFFF"/>
                </a:solidFill>
              </a:rPr>
              <a:t>How to do it?</a:t>
            </a:r>
          </a:p>
          <a:p>
            <a:pPr marL="0" indent="0">
              <a:buNone/>
            </a:pPr>
            <a:r>
              <a:rPr lang="en-GB" sz="2800" dirty="0">
                <a:solidFill>
                  <a:srgbClr val="FFFFFF"/>
                </a:solidFill>
              </a:rPr>
              <a:t>Many levels to think about.</a:t>
            </a:r>
          </a:p>
          <a:p>
            <a:pPr marL="0" indent="0">
              <a:buNone/>
            </a:pPr>
            <a:endParaRPr lang="en-GB" sz="1500" dirty="0">
              <a:solidFill>
                <a:srgbClr val="FFFFFF"/>
              </a:solidFill>
            </a:endParaRPr>
          </a:p>
        </p:txBody>
      </p:sp>
      <p:pic>
        <p:nvPicPr>
          <p:cNvPr id="8" name="Picture 7" descr="Colourful strings being woven togehter">
            <a:extLst>
              <a:ext uri="{FF2B5EF4-FFF2-40B4-BE49-F238E27FC236}">
                <a16:creationId xmlns:a16="http://schemas.microsoft.com/office/drawing/2014/main" id="{CD34CF0B-9B7E-1950-6F1C-3B5C5E435422}"/>
              </a:ext>
            </a:extLst>
          </p:cNvPr>
          <p:cNvPicPr>
            <a:picLocks noChangeAspect="1"/>
          </p:cNvPicPr>
          <p:nvPr/>
        </p:nvPicPr>
        <p:blipFill rotWithShape="1">
          <a:blip r:embed="rId2"/>
          <a:srcRect l="20229" r="822" b="-1"/>
          <a:stretch/>
        </p:blipFill>
        <p:spPr>
          <a:xfrm>
            <a:off x="4104079" y="10"/>
            <a:ext cx="8082236" cy="6857990"/>
          </a:xfrm>
          <a:prstGeom prst="rect">
            <a:avLst/>
          </a:prstGeom>
        </p:spPr>
      </p:pic>
      <p:sp>
        <p:nvSpPr>
          <p:cNvPr id="13" name="Rectangle 12">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1238757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5DC1E-BB8F-455F-09D9-61C54FCB345D}"/>
              </a:ext>
            </a:extLst>
          </p:cNvPr>
          <p:cNvSpPr>
            <a:spLocks noGrp="1"/>
          </p:cNvSpPr>
          <p:nvPr>
            <p:ph type="title"/>
          </p:nvPr>
        </p:nvSpPr>
        <p:spPr/>
        <p:txBody>
          <a:bodyPr/>
          <a:lstStyle/>
          <a:p>
            <a:r>
              <a:rPr lang="en-GB" dirty="0"/>
              <a:t>Planning and Preparation</a:t>
            </a:r>
          </a:p>
        </p:txBody>
      </p:sp>
      <p:graphicFrame>
        <p:nvGraphicFramePr>
          <p:cNvPr id="8" name="Content Placeholder 2">
            <a:extLst>
              <a:ext uri="{FF2B5EF4-FFF2-40B4-BE49-F238E27FC236}">
                <a16:creationId xmlns:a16="http://schemas.microsoft.com/office/drawing/2014/main" id="{E938A0FC-3FC3-B63B-6675-50C6BBD24FFD}"/>
              </a:ext>
            </a:extLst>
          </p:cNvPr>
          <p:cNvGraphicFramePr>
            <a:graphicFrameLocks noGrp="1"/>
          </p:cNvGraphicFramePr>
          <p:nvPr>
            <p:ph idx="1"/>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E42CB76C-F5AE-17B7-9B9D-7E06B9620443}"/>
              </a:ext>
            </a:extLst>
          </p:cNvPr>
          <p:cNvSpPr>
            <a:spLocks noGrp="1"/>
          </p:cNvSpPr>
          <p:nvPr>
            <p:ph type="dt" sz="half" idx="10"/>
          </p:nvPr>
        </p:nvSpPr>
        <p:spPr/>
        <p:txBody>
          <a:bodyPr/>
          <a:lstStyle/>
          <a:p>
            <a:pPr rtl="0"/>
            <a:r>
              <a:rPr lang="en-GB"/>
              <a:t>20XX</a:t>
            </a:r>
          </a:p>
        </p:txBody>
      </p:sp>
      <p:sp>
        <p:nvSpPr>
          <p:cNvPr id="5" name="Footer Placeholder 4">
            <a:extLst>
              <a:ext uri="{FF2B5EF4-FFF2-40B4-BE49-F238E27FC236}">
                <a16:creationId xmlns:a16="http://schemas.microsoft.com/office/drawing/2014/main" id="{21CD555A-DBBC-FFF1-76E0-1125A05BB8BC}"/>
              </a:ext>
            </a:extLst>
          </p:cNvPr>
          <p:cNvSpPr>
            <a:spLocks noGrp="1"/>
          </p:cNvSpPr>
          <p:nvPr>
            <p:ph type="ftr" sz="quarter" idx="11"/>
          </p:nvPr>
        </p:nvSpPr>
        <p:spPr/>
        <p:txBody>
          <a:bodyPr/>
          <a:lstStyle/>
          <a:p>
            <a:pPr rtl="0"/>
            <a:r>
              <a:rPr lang="en-GB"/>
              <a:t>presentation title</a:t>
            </a:r>
          </a:p>
        </p:txBody>
      </p:sp>
      <p:sp>
        <p:nvSpPr>
          <p:cNvPr id="6" name="Slide Number Placeholder 5">
            <a:extLst>
              <a:ext uri="{FF2B5EF4-FFF2-40B4-BE49-F238E27FC236}">
                <a16:creationId xmlns:a16="http://schemas.microsoft.com/office/drawing/2014/main" id="{FD1CCBDD-0C85-C45D-18AD-03FEF1A06239}"/>
              </a:ext>
            </a:extLst>
          </p:cNvPr>
          <p:cNvSpPr>
            <a:spLocks noGrp="1"/>
          </p:cNvSpPr>
          <p:nvPr>
            <p:ph type="sldNum" sz="quarter" idx="12"/>
          </p:nvPr>
        </p:nvSpPr>
        <p:spPr/>
        <p:txBody>
          <a:bodyPr/>
          <a:lstStyle/>
          <a:p>
            <a:pPr rtl="0"/>
            <a:fld id="{58FB4751-880F-D840-AAA9-3A15815CC996}" type="slidenum">
              <a:rPr lang="en-GB" smtClean="0"/>
              <a:t>12</a:t>
            </a:fld>
            <a:endParaRPr lang="en-GB" dirty="0"/>
          </a:p>
        </p:txBody>
      </p:sp>
    </p:spTree>
    <p:extLst>
      <p:ext uri="{BB962C8B-B14F-4D97-AF65-F5344CB8AC3E}">
        <p14:creationId xmlns:p14="http://schemas.microsoft.com/office/powerpoint/2010/main" val="1251655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8" name="Rectangle 37">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40" name="Straight Connector 39">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2" name="Rectangle 4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ABBE12-0C67-6EE6-E90E-DD3C05F2EFDC}"/>
              </a:ext>
            </a:extLst>
          </p:cNvPr>
          <p:cNvSpPr>
            <a:spLocks noGrp="1"/>
          </p:cNvSpPr>
          <p:nvPr>
            <p:ph type="title"/>
          </p:nvPr>
        </p:nvSpPr>
        <p:spPr>
          <a:xfrm>
            <a:off x="6810103" y="634946"/>
            <a:ext cx="4739639" cy="1450757"/>
          </a:xfrm>
        </p:spPr>
        <p:txBody>
          <a:bodyPr vert="horz" lIns="91440" tIns="45720" rIns="91440" bIns="45720" rtlCol="0" anchor="b">
            <a:normAutofit/>
          </a:bodyPr>
          <a:lstStyle/>
          <a:p>
            <a:r>
              <a:rPr lang="en-US" sz="3400" kern="1200" spc="-50" baseline="0" dirty="0">
                <a:solidFill>
                  <a:schemeClr val="tx1">
                    <a:lumMod val="75000"/>
                    <a:lumOff val="25000"/>
                  </a:schemeClr>
                </a:solidFill>
                <a:latin typeface="+mj-lt"/>
                <a:ea typeface="+mj-ea"/>
                <a:cs typeface="+mj-cs"/>
              </a:rPr>
              <a:t>Theories – What needs to considered </a:t>
            </a:r>
          </a:p>
        </p:txBody>
      </p:sp>
      <p:pic>
        <p:nvPicPr>
          <p:cNvPr id="31" name="Picture 30" descr="Colourful carved figures of humans">
            <a:extLst>
              <a:ext uri="{FF2B5EF4-FFF2-40B4-BE49-F238E27FC236}">
                <a16:creationId xmlns:a16="http://schemas.microsoft.com/office/drawing/2014/main" id="{E8B471FA-53FA-D07F-7AFB-046B260B3A11}"/>
              </a:ext>
            </a:extLst>
          </p:cNvPr>
          <p:cNvPicPr>
            <a:picLocks noChangeAspect="1"/>
          </p:cNvPicPr>
          <p:nvPr/>
        </p:nvPicPr>
        <p:blipFill rotWithShape="1">
          <a:blip r:embed="rId3"/>
          <a:srcRect l="3925" r="3435"/>
          <a:stretch/>
        </p:blipFill>
        <p:spPr>
          <a:xfrm>
            <a:off x="634000" y="640081"/>
            <a:ext cx="6176104" cy="5314406"/>
          </a:xfrm>
          <a:prstGeom prst="rect">
            <a:avLst/>
          </a:prstGeom>
        </p:spPr>
      </p:pic>
      <p:cxnSp>
        <p:nvCxnSpPr>
          <p:cNvPr id="44" name="Straight Connector 4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51702FF-EBE3-87B9-9CCD-8F3BCD3889E3}"/>
              </a:ext>
            </a:extLst>
          </p:cNvPr>
          <p:cNvSpPr>
            <a:spLocks noGrp="1"/>
          </p:cNvSpPr>
          <p:nvPr>
            <p:ph idx="1"/>
          </p:nvPr>
        </p:nvSpPr>
        <p:spPr>
          <a:xfrm>
            <a:off x="6810104" y="2198913"/>
            <a:ext cx="4739639" cy="3755565"/>
          </a:xfrm>
        </p:spPr>
        <p:txBody>
          <a:bodyPr vert="horz" lIns="0" tIns="45720" rIns="0" bIns="45720" rtlCol="0">
            <a:normAutofit/>
          </a:bodyPr>
          <a:lstStyle/>
          <a:p>
            <a:r>
              <a:rPr lang="en-US" sz="2800" dirty="0"/>
              <a:t>Race based Theories</a:t>
            </a:r>
          </a:p>
          <a:p>
            <a:r>
              <a:rPr lang="en-US" sz="2800" dirty="0"/>
              <a:t>Mental Health Issues in Racialised communities – Systems</a:t>
            </a:r>
          </a:p>
          <a:p>
            <a:r>
              <a:rPr lang="en-US" sz="2800" dirty="0"/>
              <a:t>Racialised trauma and the impact of these on clients</a:t>
            </a:r>
          </a:p>
          <a:p>
            <a:r>
              <a:rPr lang="en-US" sz="2800" dirty="0"/>
              <a:t>Reviewing the Curriculum – is it inclusive or exclusive</a:t>
            </a:r>
          </a:p>
          <a:p>
            <a:endParaRPr lang="en-US" dirty="0"/>
          </a:p>
        </p:txBody>
      </p:sp>
      <p:sp>
        <p:nvSpPr>
          <p:cNvPr id="46" name="Rectangle 45">
            <a:extLst>
              <a:ext uri="{FF2B5EF4-FFF2-40B4-BE49-F238E27FC236}">
                <a16:creationId xmlns:a16="http://schemas.microsoft.com/office/drawing/2014/main" id="{6329CBCE-21AE-419D-AC1F-8ACF510A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48" name="Rectangle 47">
            <a:extLst>
              <a:ext uri="{FF2B5EF4-FFF2-40B4-BE49-F238E27FC236}">
                <a16:creationId xmlns:a16="http://schemas.microsoft.com/office/drawing/2014/main" id="{FF2DA012-1414-493D-888F-5D99D0BDA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4" name="Date Placeholder 3">
            <a:extLst>
              <a:ext uri="{FF2B5EF4-FFF2-40B4-BE49-F238E27FC236}">
                <a16:creationId xmlns:a16="http://schemas.microsoft.com/office/drawing/2014/main" id="{D7A26A77-6607-31F7-2D59-95F237969354}"/>
              </a:ext>
            </a:extLst>
          </p:cNvPr>
          <p:cNvSpPr>
            <a:spLocks noGrp="1"/>
          </p:cNvSpPr>
          <p:nvPr>
            <p:ph type="dt" sz="half" idx="10"/>
          </p:nvPr>
        </p:nvSpPr>
        <p:spPr>
          <a:xfrm>
            <a:off x="1097280" y="6459785"/>
            <a:ext cx="2472271" cy="365125"/>
          </a:xfrm>
        </p:spPr>
        <p:txBody>
          <a:bodyPr vert="horz" lIns="91440" tIns="45720" rIns="91440" bIns="45720" rtlCol="0" anchor="ctr">
            <a:normAutofit/>
          </a:bodyPr>
          <a:lstStyle/>
          <a:p>
            <a:pPr defTabSz="914400">
              <a:spcAft>
                <a:spcPts val="600"/>
              </a:spcAft>
            </a:pPr>
            <a:r>
              <a:rPr lang="en-US"/>
              <a:t>20XX</a:t>
            </a:r>
          </a:p>
        </p:txBody>
      </p:sp>
      <p:sp>
        <p:nvSpPr>
          <p:cNvPr id="5" name="Footer Placeholder 4">
            <a:extLst>
              <a:ext uri="{FF2B5EF4-FFF2-40B4-BE49-F238E27FC236}">
                <a16:creationId xmlns:a16="http://schemas.microsoft.com/office/drawing/2014/main" id="{4B8945A2-28FC-AC05-FEC9-D6A0A4BCE9B6}"/>
              </a:ext>
            </a:extLst>
          </p:cNvPr>
          <p:cNvSpPr>
            <a:spLocks noGrp="1"/>
          </p:cNvSpPr>
          <p:nvPr>
            <p:ph type="ftr" sz="quarter" idx="11"/>
          </p:nvPr>
        </p:nvSpPr>
        <p:spPr>
          <a:xfrm>
            <a:off x="3686185" y="6459785"/>
            <a:ext cx="4822804" cy="365125"/>
          </a:xfrm>
        </p:spPr>
        <p:txBody>
          <a:bodyPr vert="horz" lIns="91440" tIns="45720" rIns="91440" bIns="45720" rtlCol="0" anchor="ctr">
            <a:normAutofit/>
          </a:bodyPr>
          <a:lstStyle/>
          <a:p>
            <a:pPr defTabSz="914400">
              <a:spcAft>
                <a:spcPts val="600"/>
              </a:spcAft>
            </a:pPr>
            <a:r>
              <a:rPr lang="en-US" kern="1200" cap="all" baseline="0">
                <a:solidFill>
                  <a:srgbClr val="FFFFFF"/>
                </a:solidFill>
                <a:latin typeface="+mn-lt"/>
                <a:ea typeface="+mn-ea"/>
                <a:cs typeface="+mn-cs"/>
              </a:rPr>
              <a:t>presentation title</a:t>
            </a:r>
          </a:p>
        </p:txBody>
      </p:sp>
      <p:sp>
        <p:nvSpPr>
          <p:cNvPr id="6" name="Slide Number Placeholder 5">
            <a:extLst>
              <a:ext uri="{FF2B5EF4-FFF2-40B4-BE49-F238E27FC236}">
                <a16:creationId xmlns:a16="http://schemas.microsoft.com/office/drawing/2014/main" id="{4441BA7B-01B3-0E50-BCBC-984367187BDF}"/>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58FB4751-880F-D840-AAA9-3A15815CC996}" type="slidenum">
              <a:rPr lang="en-US"/>
              <a:pPr defTabSz="914400">
                <a:spcAft>
                  <a:spcPts val="600"/>
                </a:spcAft>
              </a:pPr>
              <a:t>13</a:t>
            </a:fld>
            <a:endParaRPr lang="en-US"/>
          </a:p>
        </p:txBody>
      </p:sp>
    </p:spTree>
    <p:extLst>
      <p:ext uri="{BB962C8B-B14F-4D97-AF65-F5344CB8AC3E}">
        <p14:creationId xmlns:p14="http://schemas.microsoft.com/office/powerpoint/2010/main" val="66548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AFD0A-189B-3716-ADC0-BDE690BBEB34}"/>
              </a:ext>
            </a:extLst>
          </p:cNvPr>
          <p:cNvSpPr>
            <a:spLocks noGrp="1"/>
          </p:cNvSpPr>
          <p:nvPr>
            <p:ph type="title"/>
          </p:nvPr>
        </p:nvSpPr>
        <p:spPr/>
        <p:txBody>
          <a:bodyPr>
            <a:normAutofit fontScale="90000"/>
          </a:bodyPr>
          <a:lstStyle/>
          <a:p>
            <a:r>
              <a:rPr lang="en-GB" dirty="0"/>
              <a:t>Theories and Topics</a:t>
            </a:r>
          </a:p>
        </p:txBody>
      </p:sp>
      <p:sp>
        <p:nvSpPr>
          <p:cNvPr id="3" name="Content Placeholder 2">
            <a:extLst>
              <a:ext uri="{FF2B5EF4-FFF2-40B4-BE49-F238E27FC236}">
                <a16:creationId xmlns:a16="http://schemas.microsoft.com/office/drawing/2014/main" id="{5FD22592-B076-8F86-82CD-51DBFA4261A7}"/>
              </a:ext>
            </a:extLst>
          </p:cNvPr>
          <p:cNvSpPr>
            <a:spLocks noGrp="1"/>
          </p:cNvSpPr>
          <p:nvPr>
            <p:ph idx="1"/>
          </p:nvPr>
        </p:nvSpPr>
        <p:spPr/>
        <p:txBody>
          <a:bodyPr/>
          <a:lstStyle/>
          <a:p>
            <a:r>
              <a:rPr lang="en-GB" sz="2800" dirty="0"/>
              <a:t>Intergenerational trauma</a:t>
            </a:r>
          </a:p>
          <a:p>
            <a:r>
              <a:rPr lang="en-GB" sz="2800" dirty="0"/>
              <a:t>Distress conceptualised and understood in different race and culture </a:t>
            </a:r>
          </a:p>
          <a:p>
            <a:r>
              <a:rPr lang="en-GB" sz="2800" dirty="0"/>
              <a:t>Non-verbal body language, embodiment and psychosomatic.</a:t>
            </a:r>
          </a:p>
          <a:p>
            <a:r>
              <a:rPr lang="en-GB" sz="2800" dirty="0"/>
              <a:t>Faith and Spirituality – source of strength, resilience, protective factor</a:t>
            </a:r>
          </a:p>
          <a:p>
            <a:r>
              <a:rPr lang="en-GB" sz="2800" dirty="0"/>
              <a:t>Power – different meaning for different groups and races</a:t>
            </a:r>
          </a:p>
          <a:p>
            <a:endParaRPr lang="en-GB" dirty="0"/>
          </a:p>
        </p:txBody>
      </p:sp>
      <p:sp>
        <p:nvSpPr>
          <p:cNvPr id="4" name="Date Placeholder 3">
            <a:extLst>
              <a:ext uri="{FF2B5EF4-FFF2-40B4-BE49-F238E27FC236}">
                <a16:creationId xmlns:a16="http://schemas.microsoft.com/office/drawing/2014/main" id="{C1655347-F0A1-1DF4-BB21-7206B8C0BCE0}"/>
              </a:ext>
            </a:extLst>
          </p:cNvPr>
          <p:cNvSpPr>
            <a:spLocks noGrp="1"/>
          </p:cNvSpPr>
          <p:nvPr>
            <p:ph type="dt" sz="half" idx="10"/>
          </p:nvPr>
        </p:nvSpPr>
        <p:spPr/>
        <p:txBody>
          <a:bodyPr/>
          <a:lstStyle/>
          <a:p>
            <a:pPr rtl="0"/>
            <a:r>
              <a:rPr lang="en-GB"/>
              <a:t>20XX</a:t>
            </a:r>
          </a:p>
        </p:txBody>
      </p:sp>
      <p:sp>
        <p:nvSpPr>
          <p:cNvPr id="5" name="Footer Placeholder 4">
            <a:extLst>
              <a:ext uri="{FF2B5EF4-FFF2-40B4-BE49-F238E27FC236}">
                <a16:creationId xmlns:a16="http://schemas.microsoft.com/office/drawing/2014/main" id="{F00DB328-3DD1-0395-E873-16C9EFCCC4E9}"/>
              </a:ext>
            </a:extLst>
          </p:cNvPr>
          <p:cNvSpPr>
            <a:spLocks noGrp="1"/>
          </p:cNvSpPr>
          <p:nvPr>
            <p:ph type="ftr" sz="quarter" idx="11"/>
          </p:nvPr>
        </p:nvSpPr>
        <p:spPr/>
        <p:txBody>
          <a:bodyPr/>
          <a:lstStyle/>
          <a:p>
            <a:pPr rtl="0"/>
            <a:r>
              <a:rPr lang="en-GB"/>
              <a:t>presentation title</a:t>
            </a:r>
          </a:p>
        </p:txBody>
      </p:sp>
      <p:sp>
        <p:nvSpPr>
          <p:cNvPr id="6" name="Slide Number Placeholder 5">
            <a:extLst>
              <a:ext uri="{FF2B5EF4-FFF2-40B4-BE49-F238E27FC236}">
                <a16:creationId xmlns:a16="http://schemas.microsoft.com/office/drawing/2014/main" id="{E4B47BE1-772C-245D-0950-0A29A97B48C8}"/>
              </a:ext>
            </a:extLst>
          </p:cNvPr>
          <p:cNvSpPr>
            <a:spLocks noGrp="1"/>
          </p:cNvSpPr>
          <p:nvPr>
            <p:ph type="sldNum" sz="quarter" idx="12"/>
          </p:nvPr>
        </p:nvSpPr>
        <p:spPr/>
        <p:txBody>
          <a:bodyPr/>
          <a:lstStyle/>
          <a:p>
            <a:pPr rtl="0"/>
            <a:fld id="{58FB4751-880F-D840-AAA9-3A15815CC996}" type="slidenum">
              <a:rPr lang="en-GB" smtClean="0"/>
              <a:t>14</a:t>
            </a:fld>
            <a:endParaRPr lang="en-GB" dirty="0"/>
          </a:p>
        </p:txBody>
      </p:sp>
    </p:spTree>
    <p:extLst>
      <p:ext uri="{BB962C8B-B14F-4D97-AF65-F5344CB8AC3E}">
        <p14:creationId xmlns:p14="http://schemas.microsoft.com/office/powerpoint/2010/main" val="2219967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D83A2-2E4C-B420-0454-562C066DCCE5}"/>
              </a:ext>
            </a:extLst>
          </p:cNvPr>
          <p:cNvSpPr>
            <a:spLocks noGrp="1"/>
          </p:cNvSpPr>
          <p:nvPr>
            <p:ph type="title"/>
          </p:nvPr>
        </p:nvSpPr>
        <p:spPr/>
        <p:txBody>
          <a:bodyPr/>
          <a:lstStyle/>
          <a:p>
            <a:r>
              <a:rPr lang="en-GB" dirty="0"/>
              <a:t>Not as an ad hoc, one day training </a:t>
            </a:r>
          </a:p>
        </p:txBody>
      </p:sp>
      <p:sp>
        <p:nvSpPr>
          <p:cNvPr id="3" name="Content Placeholder 2">
            <a:extLst>
              <a:ext uri="{FF2B5EF4-FFF2-40B4-BE49-F238E27FC236}">
                <a16:creationId xmlns:a16="http://schemas.microsoft.com/office/drawing/2014/main" id="{AF9F3C99-FAF1-A3B1-BB22-8588C6EC6334}"/>
              </a:ext>
            </a:extLst>
          </p:cNvPr>
          <p:cNvSpPr>
            <a:spLocks noGrp="1"/>
          </p:cNvSpPr>
          <p:nvPr>
            <p:ph idx="1"/>
          </p:nvPr>
        </p:nvSpPr>
        <p:spPr/>
        <p:txBody>
          <a:bodyPr>
            <a:normAutofit lnSpcReduction="10000"/>
          </a:bodyPr>
          <a:lstStyle/>
          <a:p>
            <a:r>
              <a:rPr lang="en-GB" sz="2800" dirty="0"/>
              <a:t>Thinking about each topic  , recognise if this empowers or disempowers racialised /minoritized communities</a:t>
            </a:r>
          </a:p>
          <a:p>
            <a:r>
              <a:rPr lang="en-GB" sz="2800" dirty="0"/>
              <a:t>The origins of each theory/concept and modality – what are their origins Are they rooted in western psychology, Euro centric views, Eugenics, colonisation and slavery.</a:t>
            </a:r>
          </a:p>
          <a:p>
            <a:r>
              <a:rPr lang="en-GB" sz="2800" dirty="0"/>
              <a:t>Do the theories we teach encourage individualisation or collectivism. </a:t>
            </a:r>
          </a:p>
          <a:p>
            <a:r>
              <a:rPr lang="en-GB" sz="2800" dirty="0"/>
              <a:t>Is the locus of evaluation external or internal  </a:t>
            </a:r>
          </a:p>
          <a:p>
            <a:r>
              <a:rPr lang="en-GB" sz="2800" dirty="0"/>
              <a:t>Research – engagement , providing meaningful therapy or counselling. </a:t>
            </a:r>
          </a:p>
          <a:p>
            <a:endParaRPr lang="en-GB" dirty="0"/>
          </a:p>
        </p:txBody>
      </p:sp>
      <p:sp>
        <p:nvSpPr>
          <p:cNvPr id="4" name="Date Placeholder 3">
            <a:extLst>
              <a:ext uri="{FF2B5EF4-FFF2-40B4-BE49-F238E27FC236}">
                <a16:creationId xmlns:a16="http://schemas.microsoft.com/office/drawing/2014/main" id="{0E2CE5A8-BAC4-034C-BDDC-C731F1D6BEC1}"/>
              </a:ext>
            </a:extLst>
          </p:cNvPr>
          <p:cNvSpPr>
            <a:spLocks noGrp="1"/>
          </p:cNvSpPr>
          <p:nvPr>
            <p:ph type="dt" sz="half" idx="10"/>
          </p:nvPr>
        </p:nvSpPr>
        <p:spPr/>
        <p:txBody>
          <a:bodyPr/>
          <a:lstStyle/>
          <a:p>
            <a:pPr rtl="0"/>
            <a:r>
              <a:rPr lang="en-GB"/>
              <a:t>20XX</a:t>
            </a:r>
          </a:p>
        </p:txBody>
      </p:sp>
      <p:sp>
        <p:nvSpPr>
          <p:cNvPr id="5" name="Footer Placeholder 4">
            <a:extLst>
              <a:ext uri="{FF2B5EF4-FFF2-40B4-BE49-F238E27FC236}">
                <a16:creationId xmlns:a16="http://schemas.microsoft.com/office/drawing/2014/main" id="{609BF598-3AE6-3ED8-4361-5444860BD274}"/>
              </a:ext>
            </a:extLst>
          </p:cNvPr>
          <p:cNvSpPr>
            <a:spLocks noGrp="1"/>
          </p:cNvSpPr>
          <p:nvPr>
            <p:ph type="ftr" sz="quarter" idx="11"/>
          </p:nvPr>
        </p:nvSpPr>
        <p:spPr/>
        <p:txBody>
          <a:bodyPr/>
          <a:lstStyle/>
          <a:p>
            <a:pPr rtl="0"/>
            <a:r>
              <a:rPr lang="en-GB"/>
              <a:t>presentation title</a:t>
            </a:r>
          </a:p>
        </p:txBody>
      </p:sp>
      <p:sp>
        <p:nvSpPr>
          <p:cNvPr id="6" name="Slide Number Placeholder 5">
            <a:extLst>
              <a:ext uri="{FF2B5EF4-FFF2-40B4-BE49-F238E27FC236}">
                <a16:creationId xmlns:a16="http://schemas.microsoft.com/office/drawing/2014/main" id="{88336653-CE21-F3CF-F742-4747A8B50CC6}"/>
              </a:ext>
            </a:extLst>
          </p:cNvPr>
          <p:cNvSpPr>
            <a:spLocks noGrp="1"/>
          </p:cNvSpPr>
          <p:nvPr>
            <p:ph type="sldNum" sz="quarter" idx="12"/>
          </p:nvPr>
        </p:nvSpPr>
        <p:spPr/>
        <p:txBody>
          <a:bodyPr/>
          <a:lstStyle/>
          <a:p>
            <a:pPr rtl="0"/>
            <a:fld id="{58FB4751-880F-D840-AAA9-3A15815CC996}" type="slidenum">
              <a:rPr lang="en-GB" smtClean="0"/>
              <a:t>15</a:t>
            </a:fld>
            <a:endParaRPr lang="en-GB" dirty="0"/>
          </a:p>
        </p:txBody>
      </p:sp>
    </p:spTree>
    <p:extLst>
      <p:ext uri="{BB962C8B-B14F-4D97-AF65-F5344CB8AC3E}">
        <p14:creationId xmlns:p14="http://schemas.microsoft.com/office/powerpoint/2010/main" val="4167307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27C95-71DA-AFEE-FD14-2C9CA32DDB30}"/>
              </a:ext>
            </a:extLst>
          </p:cNvPr>
          <p:cNvSpPr>
            <a:spLocks noGrp="1"/>
          </p:cNvSpPr>
          <p:nvPr>
            <p:ph type="title"/>
          </p:nvPr>
        </p:nvSpPr>
        <p:spPr/>
        <p:txBody>
          <a:bodyPr>
            <a:normAutofit fontScale="90000"/>
          </a:bodyPr>
          <a:lstStyle/>
          <a:p>
            <a:r>
              <a:rPr lang="en-GB" dirty="0"/>
              <a:t>Training - </a:t>
            </a:r>
          </a:p>
        </p:txBody>
      </p:sp>
      <p:sp>
        <p:nvSpPr>
          <p:cNvPr id="3" name="Content Placeholder 2">
            <a:extLst>
              <a:ext uri="{FF2B5EF4-FFF2-40B4-BE49-F238E27FC236}">
                <a16:creationId xmlns:a16="http://schemas.microsoft.com/office/drawing/2014/main" id="{00481312-53ED-0AA6-D199-E54F9D967B7D}"/>
              </a:ext>
            </a:extLst>
          </p:cNvPr>
          <p:cNvSpPr>
            <a:spLocks noGrp="1"/>
          </p:cNvSpPr>
          <p:nvPr>
            <p:ph idx="1"/>
          </p:nvPr>
        </p:nvSpPr>
        <p:spPr/>
        <p:txBody>
          <a:bodyPr/>
          <a:lstStyle/>
          <a:p>
            <a:r>
              <a:rPr lang="en-GB" sz="3200" dirty="0"/>
              <a:t>Language we use – alienates or includes, oppresses or empowers</a:t>
            </a:r>
          </a:p>
          <a:p>
            <a:r>
              <a:rPr lang="en-GB" sz="3200" dirty="0"/>
              <a:t>Systems of Power – in the room and out there</a:t>
            </a:r>
          </a:p>
          <a:p>
            <a:r>
              <a:rPr lang="en-GB" sz="3200" dirty="0"/>
              <a:t>Origins of race and racism – is it being taught </a:t>
            </a:r>
          </a:p>
          <a:p>
            <a:r>
              <a:rPr lang="en-GB" sz="3200" dirty="0"/>
              <a:t>Stereotypes</a:t>
            </a:r>
          </a:p>
          <a:p>
            <a:pPr marL="0" indent="0">
              <a:buNone/>
            </a:pPr>
            <a:endParaRPr lang="en-GB" dirty="0"/>
          </a:p>
        </p:txBody>
      </p:sp>
      <p:sp>
        <p:nvSpPr>
          <p:cNvPr id="4" name="Date Placeholder 3">
            <a:extLst>
              <a:ext uri="{FF2B5EF4-FFF2-40B4-BE49-F238E27FC236}">
                <a16:creationId xmlns:a16="http://schemas.microsoft.com/office/drawing/2014/main" id="{1FF56CFD-76C0-E8FF-5C9D-E0CDEDE21B5C}"/>
              </a:ext>
            </a:extLst>
          </p:cNvPr>
          <p:cNvSpPr>
            <a:spLocks noGrp="1"/>
          </p:cNvSpPr>
          <p:nvPr>
            <p:ph type="dt" sz="half" idx="10"/>
          </p:nvPr>
        </p:nvSpPr>
        <p:spPr/>
        <p:txBody>
          <a:bodyPr/>
          <a:lstStyle/>
          <a:p>
            <a:pPr rtl="0"/>
            <a:r>
              <a:rPr lang="en-GB"/>
              <a:t>20XX</a:t>
            </a:r>
          </a:p>
        </p:txBody>
      </p:sp>
      <p:sp>
        <p:nvSpPr>
          <p:cNvPr id="5" name="Footer Placeholder 4">
            <a:extLst>
              <a:ext uri="{FF2B5EF4-FFF2-40B4-BE49-F238E27FC236}">
                <a16:creationId xmlns:a16="http://schemas.microsoft.com/office/drawing/2014/main" id="{1DD54D27-AE36-B142-1674-17226CB4ECB4}"/>
              </a:ext>
            </a:extLst>
          </p:cNvPr>
          <p:cNvSpPr>
            <a:spLocks noGrp="1"/>
          </p:cNvSpPr>
          <p:nvPr>
            <p:ph type="ftr" sz="quarter" idx="11"/>
          </p:nvPr>
        </p:nvSpPr>
        <p:spPr/>
        <p:txBody>
          <a:bodyPr/>
          <a:lstStyle/>
          <a:p>
            <a:pPr rtl="0"/>
            <a:r>
              <a:rPr lang="en-GB"/>
              <a:t>presentation title</a:t>
            </a:r>
          </a:p>
        </p:txBody>
      </p:sp>
      <p:sp>
        <p:nvSpPr>
          <p:cNvPr id="6" name="Slide Number Placeholder 5">
            <a:extLst>
              <a:ext uri="{FF2B5EF4-FFF2-40B4-BE49-F238E27FC236}">
                <a16:creationId xmlns:a16="http://schemas.microsoft.com/office/drawing/2014/main" id="{E790CA89-F52D-B942-FE60-93E6C839A539}"/>
              </a:ext>
            </a:extLst>
          </p:cNvPr>
          <p:cNvSpPr>
            <a:spLocks noGrp="1"/>
          </p:cNvSpPr>
          <p:nvPr>
            <p:ph type="sldNum" sz="quarter" idx="12"/>
          </p:nvPr>
        </p:nvSpPr>
        <p:spPr/>
        <p:txBody>
          <a:bodyPr/>
          <a:lstStyle/>
          <a:p>
            <a:pPr rtl="0"/>
            <a:fld id="{58FB4751-880F-D840-AAA9-3A15815CC996}" type="slidenum">
              <a:rPr lang="en-GB" smtClean="0"/>
              <a:t>16</a:t>
            </a:fld>
            <a:endParaRPr lang="en-GB" dirty="0"/>
          </a:p>
        </p:txBody>
      </p:sp>
    </p:spTree>
    <p:extLst>
      <p:ext uri="{BB962C8B-B14F-4D97-AF65-F5344CB8AC3E}">
        <p14:creationId xmlns:p14="http://schemas.microsoft.com/office/powerpoint/2010/main" val="4095920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F84B-272A-327A-3111-26773E86338E}"/>
              </a:ext>
            </a:extLst>
          </p:cNvPr>
          <p:cNvSpPr>
            <a:spLocks noGrp="1"/>
          </p:cNvSpPr>
          <p:nvPr>
            <p:ph type="title"/>
          </p:nvPr>
        </p:nvSpPr>
        <p:spPr/>
        <p:txBody>
          <a:bodyPr>
            <a:normAutofit fontScale="90000"/>
          </a:bodyPr>
          <a:lstStyle/>
          <a:p>
            <a:r>
              <a:rPr lang="en-GB" dirty="0"/>
              <a:t>Tutors &amp; Trainers </a:t>
            </a:r>
          </a:p>
        </p:txBody>
      </p:sp>
      <p:sp>
        <p:nvSpPr>
          <p:cNvPr id="3" name="Content Placeholder 2">
            <a:extLst>
              <a:ext uri="{FF2B5EF4-FFF2-40B4-BE49-F238E27FC236}">
                <a16:creationId xmlns:a16="http://schemas.microsoft.com/office/drawing/2014/main" id="{AA98A320-454D-9ADA-D8F0-217286E6AC10}"/>
              </a:ext>
            </a:extLst>
          </p:cNvPr>
          <p:cNvSpPr>
            <a:spLocks noGrp="1"/>
          </p:cNvSpPr>
          <p:nvPr>
            <p:ph idx="1"/>
          </p:nvPr>
        </p:nvSpPr>
        <p:spPr/>
        <p:txBody>
          <a:bodyPr>
            <a:noAutofit/>
          </a:bodyPr>
          <a:lstStyle/>
          <a:p>
            <a:r>
              <a:rPr lang="en-GB" sz="2800" dirty="0"/>
              <a:t>Taking an anti-racist approach</a:t>
            </a:r>
          </a:p>
          <a:p>
            <a:r>
              <a:rPr lang="en-GB" sz="2800" dirty="0"/>
              <a:t>Attuning to own awareness and beliefs – own racialised experiences</a:t>
            </a:r>
          </a:p>
          <a:p>
            <a:r>
              <a:rPr lang="en-GB" sz="2800" dirty="0"/>
              <a:t>Building knowledge </a:t>
            </a:r>
          </a:p>
          <a:p>
            <a:r>
              <a:rPr lang="en-GB" sz="2800" dirty="0"/>
              <a:t>Acquiring Skills  </a:t>
            </a:r>
          </a:p>
          <a:p>
            <a:r>
              <a:rPr lang="en-GB" sz="2800" dirty="0"/>
              <a:t>Cultural Humility in Supervision</a:t>
            </a:r>
          </a:p>
        </p:txBody>
      </p:sp>
      <p:sp>
        <p:nvSpPr>
          <p:cNvPr id="4" name="Date Placeholder 3">
            <a:extLst>
              <a:ext uri="{FF2B5EF4-FFF2-40B4-BE49-F238E27FC236}">
                <a16:creationId xmlns:a16="http://schemas.microsoft.com/office/drawing/2014/main" id="{E4A89433-9BD5-FC40-5B03-3E44C2710505}"/>
              </a:ext>
            </a:extLst>
          </p:cNvPr>
          <p:cNvSpPr>
            <a:spLocks noGrp="1"/>
          </p:cNvSpPr>
          <p:nvPr>
            <p:ph type="dt" sz="half" idx="10"/>
          </p:nvPr>
        </p:nvSpPr>
        <p:spPr/>
        <p:txBody>
          <a:bodyPr/>
          <a:lstStyle/>
          <a:p>
            <a:pPr rtl="0"/>
            <a:r>
              <a:rPr lang="en-GB"/>
              <a:t>20XX</a:t>
            </a:r>
          </a:p>
        </p:txBody>
      </p:sp>
      <p:sp>
        <p:nvSpPr>
          <p:cNvPr id="5" name="Footer Placeholder 4">
            <a:extLst>
              <a:ext uri="{FF2B5EF4-FFF2-40B4-BE49-F238E27FC236}">
                <a16:creationId xmlns:a16="http://schemas.microsoft.com/office/drawing/2014/main" id="{D3BB64AF-78A6-47C7-C634-0330DE8AC407}"/>
              </a:ext>
            </a:extLst>
          </p:cNvPr>
          <p:cNvSpPr>
            <a:spLocks noGrp="1"/>
          </p:cNvSpPr>
          <p:nvPr>
            <p:ph type="ftr" sz="quarter" idx="11"/>
          </p:nvPr>
        </p:nvSpPr>
        <p:spPr/>
        <p:txBody>
          <a:bodyPr/>
          <a:lstStyle/>
          <a:p>
            <a:pPr rtl="0"/>
            <a:r>
              <a:rPr lang="en-GB"/>
              <a:t>presentation title</a:t>
            </a:r>
          </a:p>
        </p:txBody>
      </p:sp>
      <p:sp>
        <p:nvSpPr>
          <p:cNvPr id="6" name="Slide Number Placeholder 5">
            <a:extLst>
              <a:ext uri="{FF2B5EF4-FFF2-40B4-BE49-F238E27FC236}">
                <a16:creationId xmlns:a16="http://schemas.microsoft.com/office/drawing/2014/main" id="{89A017F7-E5C5-373F-C20F-128FEF96AFF1}"/>
              </a:ext>
            </a:extLst>
          </p:cNvPr>
          <p:cNvSpPr>
            <a:spLocks noGrp="1"/>
          </p:cNvSpPr>
          <p:nvPr>
            <p:ph type="sldNum" sz="quarter" idx="12"/>
          </p:nvPr>
        </p:nvSpPr>
        <p:spPr/>
        <p:txBody>
          <a:bodyPr/>
          <a:lstStyle/>
          <a:p>
            <a:pPr rtl="0"/>
            <a:fld id="{58FB4751-880F-D840-AAA9-3A15815CC996}" type="slidenum">
              <a:rPr lang="en-GB" smtClean="0"/>
              <a:t>17</a:t>
            </a:fld>
            <a:endParaRPr lang="en-GB" dirty="0"/>
          </a:p>
        </p:txBody>
      </p:sp>
    </p:spTree>
    <p:extLst>
      <p:ext uri="{BB962C8B-B14F-4D97-AF65-F5344CB8AC3E}">
        <p14:creationId xmlns:p14="http://schemas.microsoft.com/office/powerpoint/2010/main" val="3943543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F515E-DEA2-91A2-8F0B-89CDF57ABDB4}"/>
              </a:ext>
            </a:extLst>
          </p:cNvPr>
          <p:cNvSpPr>
            <a:spLocks noGrp="1"/>
          </p:cNvSpPr>
          <p:nvPr>
            <p:ph type="title"/>
          </p:nvPr>
        </p:nvSpPr>
        <p:spPr/>
        <p:txBody>
          <a:bodyPr/>
          <a:lstStyle/>
          <a:p>
            <a:r>
              <a:rPr lang="en-GB" dirty="0"/>
              <a:t>Safe space for trainees</a:t>
            </a:r>
          </a:p>
        </p:txBody>
      </p:sp>
      <p:sp>
        <p:nvSpPr>
          <p:cNvPr id="3" name="Content Placeholder 2">
            <a:extLst>
              <a:ext uri="{FF2B5EF4-FFF2-40B4-BE49-F238E27FC236}">
                <a16:creationId xmlns:a16="http://schemas.microsoft.com/office/drawing/2014/main" id="{ECAF6B73-F931-2527-9373-4CA0E2B75673}"/>
              </a:ext>
            </a:extLst>
          </p:cNvPr>
          <p:cNvSpPr>
            <a:spLocks noGrp="1"/>
          </p:cNvSpPr>
          <p:nvPr>
            <p:ph idx="1"/>
          </p:nvPr>
        </p:nvSpPr>
        <p:spPr/>
        <p:txBody>
          <a:bodyPr>
            <a:normAutofit lnSpcReduction="10000"/>
          </a:bodyPr>
          <a:lstStyle/>
          <a:p>
            <a:r>
              <a:rPr lang="en-GB" sz="2800" dirty="0"/>
              <a:t>Psychological safety – what is it, does vary based on your history, race and culture</a:t>
            </a:r>
          </a:p>
          <a:p>
            <a:r>
              <a:rPr lang="en-GB" sz="2800" dirty="0"/>
              <a:t>Creating a space – Encouraging curiosity and non-blaming culture</a:t>
            </a:r>
          </a:p>
          <a:p>
            <a:r>
              <a:rPr lang="en-GB" sz="2800" dirty="0"/>
              <a:t>Not placing the responsibility on the minoritized students to share experiences</a:t>
            </a:r>
          </a:p>
          <a:p>
            <a:r>
              <a:rPr lang="en-GB" sz="2800" dirty="0"/>
              <a:t>Creating a safe space for learning to happen</a:t>
            </a:r>
          </a:p>
          <a:p>
            <a:r>
              <a:rPr lang="en-GB" sz="2800" dirty="0"/>
              <a:t>Role of the trainers</a:t>
            </a:r>
          </a:p>
          <a:p>
            <a:r>
              <a:rPr lang="en-GB" sz="2800" dirty="0"/>
              <a:t>Group dynamics – who has the voice, who is being heard</a:t>
            </a:r>
          </a:p>
          <a:p>
            <a:endParaRPr lang="en-GB" dirty="0"/>
          </a:p>
          <a:p>
            <a:endParaRPr lang="en-GB" dirty="0"/>
          </a:p>
          <a:p>
            <a:endParaRPr lang="en-GB" dirty="0"/>
          </a:p>
        </p:txBody>
      </p:sp>
      <p:sp>
        <p:nvSpPr>
          <p:cNvPr id="4" name="Date Placeholder 3">
            <a:extLst>
              <a:ext uri="{FF2B5EF4-FFF2-40B4-BE49-F238E27FC236}">
                <a16:creationId xmlns:a16="http://schemas.microsoft.com/office/drawing/2014/main" id="{14505B0C-775F-96AB-0682-797B13C016E3}"/>
              </a:ext>
            </a:extLst>
          </p:cNvPr>
          <p:cNvSpPr>
            <a:spLocks noGrp="1"/>
          </p:cNvSpPr>
          <p:nvPr>
            <p:ph type="dt" sz="half" idx="10"/>
          </p:nvPr>
        </p:nvSpPr>
        <p:spPr/>
        <p:txBody>
          <a:bodyPr/>
          <a:lstStyle/>
          <a:p>
            <a:pPr rtl="0"/>
            <a:r>
              <a:rPr lang="en-GB"/>
              <a:t>20XX</a:t>
            </a:r>
          </a:p>
        </p:txBody>
      </p:sp>
      <p:sp>
        <p:nvSpPr>
          <p:cNvPr id="5" name="Footer Placeholder 4">
            <a:extLst>
              <a:ext uri="{FF2B5EF4-FFF2-40B4-BE49-F238E27FC236}">
                <a16:creationId xmlns:a16="http://schemas.microsoft.com/office/drawing/2014/main" id="{FA15EA22-F781-BA98-6616-36223F56A111}"/>
              </a:ext>
            </a:extLst>
          </p:cNvPr>
          <p:cNvSpPr>
            <a:spLocks noGrp="1"/>
          </p:cNvSpPr>
          <p:nvPr>
            <p:ph type="ftr" sz="quarter" idx="11"/>
          </p:nvPr>
        </p:nvSpPr>
        <p:spPr/>
        <p:txBody>
          <a:bodyPr/>
          <a:lstStyle/>
          <a:p>
            <a:pPr rtl="0"/>
            <a:r>
              <a:rPr lang="en-GB"/>
              <a:t>presentation title</a:t>
            </a:r>
          </a:p>
        </p:txBody>
      </p:sp>
      <p:sp>
        <p:nvSpPr>
          <p:cNvPr id="6" name="Slide Number Placeholder 5">
            <a:extLst>
              <a:ext uri="{FF2B5EF4-FFF2-40B4-BE49-F238E27FC236}">
                <a16:creationId xmlns:a16="http://schemas.microsoft.com/office/drawing/2014/main" id="{2A59C065-D465-6BB4-91A7-CA6770F22606}"/>
              </a:ext>
            </a:extLst>
          </p:cNvPr>
          <p:cNvSpPr>
            <a:spLocks noGrp="1"/>
          </p:cNvSpPr>
          <p:nvPr>
            <p:ph type="sldNum" sz="quarter" idx="12"/>
          </p:nvPr>
        </p:nvSpPr>
        <p:spPr/>
        <p:txBody>
          <a:bodyPr/>
          <a:lstStyle/>
          <a:p>
            <a:pPr rtl="0"/>
            <a:fld id="{58FB4751-880F-D840-AAA9-3A15815CC996}" type="slidenum">
              <a:rPr lang="en-GB" smtClean="0"/>
              <a:t>18</a:t>
            </a:fld>
            <a:endParaRPr lang="en-GB" dirty="0"/>
          </a:p>
        </p:txBody>
      </p:sp>
    </p:spTree>
    <p:extLst>
      <p:ext uri="{BB962C8B-B14F-4D97-AF65-F5344CB8AC3E}">
        <p14:creationId xmlns:p14="http://schemas.microsoft.com/office/powerpoint/2010/main" val="150722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31071-5F3A-DC85-9E6A-5CCCCC862DF9}"/>
              </a:ext>
            </a:extLst>
          </p:cNvPr>
          <p:cNvSpPr>
            <a:spLocks noGrp="1"/>
          </p:cNvSpPr>
          <p:nvPr>
            <p:ph type="title"/>
          </p:nvPr>
        </p:nvSpPr>
        <p:spPr/>
        <p:txBody>
          <a:bodyPr/>
          <a:lstStyle/>
          <a:p>
            <a:r>
              <a:rPr lang="en-GB" dirty="0"/>
              <a:t>Part 2 – Embedding race in training and implementing changes to curriculum</a:t>
            </a:r>
          </a:p>
        </p:txBody>
      </p:sp>
      <p:pic>
        <p:nvPicPr>
          <p:cNvPr id="5" name="Content Placeholder 4" descr="A person's profile with text overlay&#10;&#10;Description automatically generated">
            <a:extLst>
              <a:ext uri="{FF2B5EF4-FFF2-40B4-BE49-F238E27FC236}">
                <a16:creationId xmlns:a16="http://schemas.microsoft.com/office/drawing/2014/main" id="{9E5A6C1A-E3F2-D609-5660-C345F8C9CB5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50407" y="2045554"/>
            <a:ext cx="7151511" cy="4022725"/>
          </a:xfrm>
        </p:spPr>
      </p:pic>
    </p:spTree>
    <p:extLst>
      <p:ext uri="{BB962C8B-B14F-4D97-AF65-F5344CB8AC3E}">
        <p14:creationId xmlns:p14="http://schemas.microsoft.com/office/powerpoint/2010/main" val="2909366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31071-5F3A-DC85-9E6A-5CCCCC862DF9}"/>
              </a:ext>
            </a:extLst>
          </p:cNvPr>
          <p:cNvSpPr>
            <a:spLocks noGrp="1"/>
          </p:cNvSpPr>
          <p:nvPr>
            <p:ph type="title"/>
          </p:nvPr>
        </p:nvSpPr>
        <p:spPr/>
        <p:txBody>
          <a:bodyPr/>
          <a:lstStyle/>
          <a:p>
            <a:r>
              <a:rPr lang="en-GB" dirty="0"/>
              <a:t>Part 1 – Inclusion vs Anti-Oppression</a:t>
            </a:r>
          </a:p>
        </p:txBody>
      </p:sp>
      <p:sp>
        <p:nvSpPr>
          <p:cNvPr id="3" name="Content Placeholder 2">
            <a:extLst>
              <a:ext uri="{FF2B5EF4-FFF2-40B4-BE49-F238E27FC236}">
                <a16:creationId xmlns:a16="http://schemas.microsoft.com/office/drawing/2014/main" id="{27D67994-8753-D63A-6340-7F78ED80AF6B}"/>
              </a:ext>
            </a:extLst>
          </p:cNvPr>
          <p:cNvSpPr>
            <a:spLocks noGrp="1"/>
          </p:cNvSpPr>
          <p:nvPr>
            <p:ph idx="1"/>
          </p:nvPr>
        </p:nvSpPr>
        <p:spPr/>
        <p:txBody>
          <a:bodyPr/>
          <a:lstStyle/>
          <a:p>
            <a:pPr marL="0" indent="0">
              <a:buNone/>
            </a:pPr>
            <a:endParaRPr lang="en-GB" dirty="0"/>
          </a:p>
          <a:p>
            <a:pPr marL="0" indent="0">
              <a:buNone/>
            </a:pPr>
            <a:r>
              <a:rPr lang="en-GB" sz="2800" dirty="0"/>
              <a:t>What is the difference between inclusion and anti-oppression?</a:t>
            </a:r>
          </a:p>
          <a:p>
            <a:pPr marL="0" indent="0">
              <a:buNone/>
            </a:pPr>
            <a:endParaRPr lang="en-GB" sz="2800" dirty="0"/>
          </a:p>
          <a:p>
            <a:pPr marL="0" indent="0">
              <a:buNone/>
            </a:pPr>
            <a:r>
              <a:rPr lang="en-GB" sz="2800" dirty="0"/>
              <a:t>How might the dynamics of each differ from one another?</a:t>
            </a:r>
          </a:p>
        </p:txBody>
      </p:sp>
    </p:spTree>
    <p:extLst>
      <p:ext uri="{BB962C8B-B14F-4D97-AF65-F5344CB8AC3E}">
        <p14:creationId xmlns:p14="http://schemas.microsoft.com/office/powerpoint/2010/main" val="546043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31071-5F3A-DC85-9E6A-5CCCCC862DF9}"/>
              </a:ext>
            </a:extLst>
          </p:cNvPr>
          <p:cNvSpPr>
            <a:spLocks noGrp="1"/>
          </p:cNvSpPr>
          <p:nvPr>
            <p:ph type="title"/>
          </p:nvPr>
        </p:nvSpPr>
        <p:spPr>
          <a:xfrm>
            <a:off x="1261403" y="353296"/>
            <a:ext cx="10058400" cy="1450757"/>
          </a:xfrm>
        </p:spPr>
        <p:txBody>
          <a:bodyPr>
            <a:normAutofit fontScale="90000"/>
          </a:bodyPr>
          <a:lstStyle/>
          <a:p>
            <a:r>
              <a:rPr lang="en-GB" dirty="0"/>
              <a:t>Part 3 – Empowering trainers to enable students to deliver culturally-sensitive counselling</a:t>
            </a:r>
          </a:p>
        </p:txBody>
      </p:sp>
      <p:sp>
        <p:nvSpPr>
          <p:cNvPr id="3" name="Content Placeholder 2">
            <a:extLst>
              <a:ext uri="{FF2B5EF4-FFF2-40B4-BE49-F238E27FC236}">
                <a16:creationId xmlns:a16="http://schemas.microsoft.com/office/drawing/2014/main" id="{27D67994-8753-D63A-6340-7F78ED80AF6B}"/>
              </a:ext>
            </a:extLst>
          </p:cNvPr>
          <p:cNvSpPr>
            <a:spLocks noGrp="1"/>
          </p:cNvSpPr>
          <p:nvPr>
            <p:ph idx="1"/>
          </p:nvPr>
        </p:nvSpPr>
        <p:spPr>
          <a:xfrm>
            <a:off x="1261403" y="2549119"/>
            <a:ext cx="10058400" cy="1583266"/>
          </a:xfrm>
        </p:spPr>
        <p:txBody>
          <a:bodyPr>
            <a:normAutofit lnSpcReduction="10000"/>
          </a:bodyPr>
          <a:lstStyle/>
          <a:p>
            <a:pPr marL="0" indent="0">
              <a:buNone/>
            </a:pPr>
            <a:r>
              <a:rPr lang="en-GB" sz="3200" dirty="0"/>
              <a:t>Practical exercise – What is culturally-sensitive therapy?</a:t>
            </a:r>
          </a:p>
          <a:p>
            <a:pPr marL="0" indent="0">
              <a:buNone/>
            </a:pPr>
            <a:r>
              <a:rPr lang="en-GB" sz="3200" dirty="0"/>
              <a:t>How is that different to what you are currently teaching or is it already part of what you’re teaching?</a:t>
            </a:r>
          </a:p>
        </p:txBody>
      </p:sp>
    </p:spTree>
    <p:extLst>
      <p:ext uri="{BB962C8B-B14F-4D97-AF65-F5344CB8AC3E}">
        <p14:creationId xmlns:p14="http://schemas.microsoft.com/office/powerpoint/2010/main" val="229373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31071-5F3A-DC85-9E6A-5CCCCC862DF9}"/>
              </a:ext>
            </a:extLst>
          </p:cNvPr>
          <p:cNvSpPr>
            <a:spLocks noGrp="1"/>
          </p:cNvSpPr>
          <p:nvPr>
            <p:ph type="title"/>
          </p:nvPr>
        </p:nvSpPr>
        <p:spPr>
          <a:xfrm>
            <a:off x="1097280" y="356941"/>
            <a:ext cx="10058400" cy="1450757"/>
          </a:xfrm>
        </p:spPr>
        <p:txBody>
          <a:bodyPr>
            <a:normAutofit fontScale="90000"/>
          </a:bodyPr>
          <a:lstStyle/>
          <a:p>
            <a:r>
              <a:rPr lang="en-GB" dirty="0"/>
              <a:t>Part 3 – Empowering trainers to enable students to deliver culturally-sensitive counselling</a:t>
            </a:r>
          </a:p>
        </p:txBody>
      </p:sp>
      <p:sp>
        <p:nvSpPr>
          <p:cNvPr id="3" name="Content Placeholder 2">
            <a:extLst>
              <a:ext uri="{FF2B5EF4-FFF2-40B4-BE49-F238E27FC236}">
                <a16:creationId xmlns:a16="http://schemas.microsoft.com/office/drawing/2014/main" id="{27D67994-8753-D63A-6340-7F78ED80AF6B}"/>
              </a:ext>
            </a:extLst>
          </p:cNvPr>
          <p:cNvSpPr>
            <a:spLocks noGrp="1"/>
          </p:cNvSpPr>
          <p:nvPr>
            <p:ph idx="1"/>
          </p:nvPr>
        </p:nvSpPr>
        <p:spPr/>
        <p:txBody>
          <a:bodyPr>
            <a:normAutofit/>
          </a:bodyPr>
          <a:lstStyle/>
          <a:p>
            <a:pPr marL="0" indent="0">
              <a:buNone/>
            </a:pPr>
            <a:r>
              <a:rPr lang="en-GB" sz="2800" dirty="0"/>
              <a:t>Three components of culturally-sensitive therapy:</a:t>
            </a:r>
          </a:p>
          <a:p>
            <a:pPr marL="0" indent="0">
              <a:buNone/>
            </a:pPr>
            <a:endParaRPr lang="en-GB" sz="2800" dirty="0"/>
          </a:p>
          <a:p>
            <a:pPr marL="514350" indent="-514350">
              <a:buAutoNum type="arabicPeriod"/>
            </a:pPr>
            <a:r>
              <a:rPr lang="en-GB" sz="2800" dirty="0"/>
              <a:t>Attuning to own awareness and beliefs</a:t>
            </a:r>
          </a:p>
          <a:p>
            <a:pPr marL="514350" indent="-514350">
              <a:buAutoNum type="arabicPeriod"/>
            </a:pPr>
            <a:r>
              <a:rPr lang="en-GB" sz="2800" dirty="0"/>
              <a:t>Building knowledge</a:t>
            </a:r>
          </a:p>
          <a:p>
            <a:pPr marL="514350" indent="-514350">
              <a:buAutoNum type="arabicPeriod"/>
            </a:pPr>
            <a:r>
              <a:rPr lang="en-GB" sz="2800" dirty="0"/>
              <a:t>Acquiring skills</a:t>
            </a:r>
          </a:p>
        </p:txBody>
      </p:sp>
    </p:spTree>
    <p:extLst>
      <p:ext uri="{BB962C8B-B14F-4D97-AF65-F5344CB8AC3E}">
        <p14:creationId xmlns:p14="http://schemas.microsoft.com/office/powerpoint/2010/main" val="2634419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31071-5F3A-DC85-9E6A-5CCCCC862DF9}"/>
              </a:ext>
            </a:extLst>
          </p:cNvPr>
          <p:cNvSpPr>
            <a:spLocks noGrp="1"/>
          </p:cNvSpPr>
          <p:nvPr>
            <p:ph type="title"/>
          </p:nvPr>
        </p:nvSpPr>
        <p:spPr>
          <a:xfrm>
            <a:off x="1097280" y="356941"/>
            <a:ext cx="10058400" cy="1450757"/>
          </a:xfrm>
        </p:spPr>
        <p:txBody>
          <a:bodyPr>
            <a:normAutofit fontScale="90000"/>
          </a:bodyPr>
          <a:lstStyle/>
          <a:p>
            <a:r>
              <a:rPr lang="en-GB" dirty="0"/>
              <a:t>Part 3 – Empowering trainers to enable students to deliver culturally-sensitive counselling</a:t>
            </a:r>
          </a:p>
        </p:txBody>
      </p:sp>
      <p:sp>
        <p:nvSpPr>
          <p:cNvPr id="3" name="Content Placeholder 2">
            <a:extLst>
              <a:ext uri="{FF2B5EF4-FFF2-40B4-BE49-F238E27FC236}">
                <a16:creationId xmlns:a16="http://schemas.microsoft.com/office/drawing/2014/main" id="{27D67994-8753-D63A-6340-7F78ED80AF6B}"/>
              </a:ext>
            </a:extLst>
          </p:cNvPr>
          <p:cNvSpPr>
            <a:spLocks noGrp="1"/>
          </p:cNvSpPr>
          <p:nvPr>
            <p:ph idx="1"/>
          </p:nvPr>
        </p:nvSpPr>
        <p:spPr>
          <a:xfrm>
            <a:off x="1097280" y="1765524"/>
            <a:ext cx="10741794" cy="4506940"/>
          </a:xfrm>
        </p:spPr>
        <p:txBody>
          <a:bodyPr>
            <a:noAutofit/>
          </a:bodyPr>
          <a:lstStyle/>
          <a:p>
            <a:pPr marL="514350" indent="-514350">
              <a:lnSpc>
                <a:spcPct val="110000"/>
              </a:lnSpc>
              <a:spcBef>
                <a:spcPts val="0"/>
              </a:spcBef>
              <a:spcAft>
                <a:spcPts val="0"/>
              </a:spcAft>
              <a:buAutoNum type="arabicPeriod"/>
            </a:pPr>
            <a:r>
              <a:rPr lang="en-GB" sz="2400" dirty="0"/>
              <a:t>Attuning to own awareness and beliefs</a:t>
            </a:r>
          </a:p>
          <a:p>
            <a:pPr marL="0" indent="0">
              <a:lnSpc>
                <a:spcPct val="110000"/>
              </a:lnSpc>
              <a:spcBef>
                <a:spcPts val="0"/>
              </a:spcBef>
              <a:spcAft>
                <a:spcPts val="0"/>
              </a:spcAft>
              <a:buNone/>
            </a:pPr>
            <a:endParaRPr lang="en-GB" sz="2400" dirty="0"/>
          </a:p>
          <a:p>
            <a:pPr marL="0" indent="0">
              <a:lnSpc>
                <a:spcPct val="110000"/>
              </a:lnSpc>
              <a:spcBef>
                <a:spcPts val="0"/>
              </a:spcBef>
              <a:spcAft>
                <a:spcPts val="0"/>
              </a:spcAft>
              <a:buNone/>
            </a:pPr>
            <a:r>
              <a:rPr lang="en-GB" sz="2400" dirty="0"/>
              <a:t>Questions to support students to reflect on own awareness and understand of race:</a:t>
            </a:r>
          </a:p>
          <a:p>
            <a:pPr marL="0" indent="0">
              <a:lnSpc>
                <a:spcPct val="110000"/>
              </a:lnSpc>
              <a:spcBef>
                <a:spcPts val="0"/>
              </a:spcBef>
              <a:spcAft>
                <a:spcPts val="0"/>
              </a:spcAft>
              <a:buNone/>
            </a:pPr>
            <a:r>
              <a:rPr lang="en-GB" sz="2400" dirty="0"/>
              <a:t>• At what age did you first become aware of your race?</a:t>
            </a:r>
          </a:p>
          <a:p>
            <a:pPr marL="0" indent="0">
              <a:lnSpc>
                <a:spcPct val="110000"/>
              </a:lnSpc>
              <a:spcBef>
                <a:spcPts val="0"/>
              </a:spcBef>
              <a:spcAft>
                <a:spcPts val="0"/>
              </a:spcAft>
              <a:buNone/>
            </a:pPr>
            <a:r>
              <a:rPr lang="en-GB" sz="2400" dirty="0"/>
              <a:t>• At what age did you first become aware of other’s races?</a:t>
            </a:r>
          </a:p>
          <a:p>
            <a:pPr marL="0" indent="0">
              <a:lnSpc>
                <a:spcPct val="110000"/>
              </a:lnSpc>
              <a:spcBef>
                <a:spcPts val="0"/>
              </a:spcBef>
              <a:spcAft>
                <a:spcPts val="0"/>
              </a:spcAft>
              <a:buNone/>
            </a:pPr>
            <a:r>
              <a:rPr lang="en-GB" sz="2400" dirty="0"/>
              <a:t>• What messages did you receive about race at these moments of awareness?</a:t>
            </a:r>
          </a:p>
          <a:p>
            <a:pPr marL="0" indent="0">
              <a:lnSpc>
                <a:spcPct val="110000"/>
              </a:lnSpc>
              <a:spcBef>
                <a:spcPts val="0"/>
              </a:spcBef>
              <a:spcAft>
                <a:spcPts val="0"/>
              </a:spcAft>
              <a:buNone/>
            </a:pPr>
            <a:r>
              <a:rPr lang="en-GB" sz="2400" dirty="0"/>
              <a:t>• How did these experiences make you feel? • What behaviour arose as a result? </a:t>
            </a:r>
          </a:p>
          <a:p>
            <a:pPr marL="0" indent="0">
              <a:lnSpc>
                <a:spcPct val="110000"/>
              </a:lnSpc>
              <a:spcBef>
                <a:spcPts val="0"/>
              </a:spcBef>
              <a:spcAft>
                <a:spcPts val="0"/>
              </a:spcAft>
              <a:buNone/>
            </a:pPr>
            <a:r>
              <a:rPr lang="en-GB" sz="2400" dirty="0"/>
              <a:t>• When did you first become aware of social differences?</a:t>
            </a:r>
          </a:p>
          <a:p>
            <a:pPr marL="0" indent="0">
              <a:lnSpc>
                <a:spcPct val="110000"/>
              </a:lnSpc>
              <a:spcBef>
                <a:spcPts val="0"/>
              </a:spcBef>
              <a:spcAft>
                <a:spcPts val="0"/>
              </a:spcAft>
              <a:buNone/>
            </a:pPr>
            <a:r>
              <a:rPr lang="en-GB" sz="2400" dirty="0"/>
              <a:t>• When did you first experience a feeling of injustice that made you feel othered? </a:t>
            </a:r>
          </a:p>
          <a:p>
            <a:pPr marL="0" indent="0">
              <a:lnSpc>
                <a:spcPct val="110000"/>
              </a:lnSpc>
              <a:spcBef>
                <a:spcPts val="0"/>
              </a:spcBef>
              <a:spcAft>
                <a:spcPts val="0"/>
              </a:spcAft>
              <a:buNone/>
            </a:pPr>
            <a:r>
              <a:rPr lang="en-GB" sz="2400" dirty="0"/>
              <a:t>• When did you first become aware of ease or privileges based on parts of your identity? </a:t>
            </a:r>
          </a:p>
          <a:p>
            <a:pPr marL="0" indent="0">
              <a:buNone/>
            </a:pPr>
            <a:endParaRPr lang="en-GB" sz="2800" dirty="0"/>
          </a:p>
          <a:p>
            <a:pPr marL="0" indent="0">
              <a:buNone/>
            </a:pPr>
            <a:endParaRPr lang="en-GB" sz="2800" dirty="0"/>
          </a:p>
        </p:txBody>
      </p:sp>
    </p:spTree>
    <p:extLst>
      <p:ext uri="{BB962C8B-B14F-4D97-AF65-F5344CB8AC3E}">
        <p14:creationId xmlns:p14="http://schemas.microsoft.com/office/powerpoint/2010/main" val="540180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31071-5F3A-DC85-9E6A-5CCCCC862DF9}"/>
              </a:ext>
            </a:extLst>
          </p:cNvPr>
          <p:cNvSpPr>
            <a:spLocks noGrp="1"/>
          </p:cNvSpPr>
          <p:nvPr>
            <p:ph type="title"/>
          </p:nvPr>
        </p:nvSpPr>
        <p:spPr>
          <a:xfrm>
            <a:off x="1097280" y="356941"/>
            <a:ext cx="10058400" cy="1450757"/>
          </a:xfrm>
        </p:spPr>
        <p:txBody>
          <a:bodyPr>
            <a:normAutofit fontScale="90000"/>
          </a:bodyPr>
          <a:lstStyle/>
          <a:p>
            <a:r>
              <a:rPr lang="en-GB" dirty="0"/>
              <a:t>Part 3 – Empowering trainers to enable students to deliver culturally-sensitive counselling</a:t>
            </a:r>
          </a:p>
        </p:txBody>
      </p:sp>
      <p:sp>
        <p:nvSpPr>
          <p:cNvPr id="3" name="Content Placeholder 2">
            <a:extLst>
              <a:ext uri="{FF2B5EF4-FFF2-40B4-BE49-F238E27FC236}">
                <a16:creationId xmlns:a16="http://schemas.microsoft.com/office/drawing/2014/main" id="{27D67994-8753-D63A-6340-7F78ED80AF6B}"/>
              </a:ext>
            </a:extLst>
          </p:cNvPr>
          <p:cNvSpPr>
            <a:spLocks noGrp="1"/>
          </p:cNvSpPr>
          <p:nvPr>
            <p:ph idx="1"/>
          </p:nvPr>
        </p:nvSpPr>
        <p:spPr>
          <a:xfrm>
            <a:off x="1097280" y="1845734"/>
            <a:ext cx="10058400" cy="4811740"/>
          </a:xfrm>
        </p:spPr>
        <p:txBody>
          <a:bodyPr>
            <a:noAutofit/>
          </a:bodyPr>
          <a:lstStyle/>
          <a:p>
            <a:pPr marL="0" indent="0">
              <a:lnSpc>
                <a:spcPct val="100000"/>
              </a:lnSpc>
              <a:spcBef>
                <a:spcPts val="0"/>
              </a:spcBef>
              <a:spcAft>
                <a:spcPts val="0"/>
              </a:spcAft>
              <a:buNone/>
            </a:pPr>
            <a:r>
              <a:rPr lang="en-GB" sz="2800" dirty="0">
                <a:solidFill>
                  <a:schemeClr val="accent1">
                    <a:lumMod val="75000"/>
                  </a:schemeClr>
                </a:solidFill>
              </a:rPr>
              <a:t>2. </a:t>
            </a:r>
            <a:r>
              <a:rPr lang="en-GB" sz="2800" dirty="0"/>
              <a:t>Building knowledge</a:t>
            </a:r>
          </a:p>
          <a:p>
            <a:pPr marL="0" indent="0">
              <a:lnSpc>
                <a:spcPct val="100000"/>
              </a:lnSpc>
              <a:spcBef>
                <a:spcPts val="0"/>
              </a:spcBef>
              <a:spcAft>
                <a:spcPts val="0"/>
              </a:spcAft>
              <a:buNone/>
            </a:pPr>
            <a:r>
              <a:rPr lang="en-GB" sz="2800" dirty="0"/>
              <a:t>- privilege</a:t>
            </a:r>
          </a:p>
          <a:p>
            <a:pPr marL="0" indent="0">
              <a:lnSpc>
                <a:spcPct val="100000"/>
              </a:lnSpc>
              <a:spcBef>
                <a:spcPts val="0"/>
              </a:spcBef>
              <a:spcAft>
                <a:spcPts val="0"/>
              </a:spcAft>
              <a:buNone/>
            </a:pPr>
            <a:r>
              <a:rPr lang="en-GB" sz="2800" dirty="0"/>
              <a:t>- Embodiment</a:t>
            </a:r>
          </a:p>
          <a:p>
            <a:pPr marL="0" indent="0">
              <a:lnSpc>
                <a:spcPct val="100000"/>
              </a:lnSpc>
              <a:spcBef>
                <a:spcPts val="0"/>
              </a:spcBef>
              <a:spcAft>
                <a:spcPts val="0"/>
              </a:spcAft>
              <a:buNone/>
            </a:pPr>
            <a:r>
              <a:rPr lang="en-GB" sz="2800" dirty="0"/>
              <a:t>- code-switching</a:t>
            </a:r>
          </a:p>
          <a:p>
            <a:pPr marL="0" indent="0">
              <a:lnSpc>
                <a:spcPct val="100000"/>
              </a:lnSpc>
              <a:spcBef>
                <a:spcPts val="0"/>
              </a:spcBef>
              <a:spcAft>
                <a:spcPts val="0"/>
              </a:spcAft>
              <a:buNone/>
            </a:pPr>
            <a:r>
              <a:rPr lang="en-GB" sz="2800" dirty="0"/>
              <a:t>- behaviours</a:t>
            </a:r>
          </a:p>
          <a:p>
            <a:pPr marL="0" indent="0">
              <a:lnSpc>
                <a:spcPct val="100000"/>
              </a:lnSpc>
              <a:spcBef>
                <a:spcPts val="0"/>
              </a:spcBef>
              <a:spcAft>
                <a:spcPts val="0"/>
              </a:spcAft>
              <a:buNone/>
            </a:pPr>
            <a:r>
              <a:rPr lang="en-GB" sz="2800" dirty="0"/>
              <a:t>- multiple cultural identities</a:t>
            </a:r>
          </a:p>
          <a:p>
            <a:pPr marL="0" indent="0">
              <a:lnSpc>
                <a:spcPct val="100000"/>
              </a:lnSpc>
              <a:spcBef>
                <a:spcPts val="0"/>
              </a:spcBef>
              <a:spcAft>
                <a:spcPts val="0"/>
              </a:spcAft>
              <a:buNone/>
            </a:pPr>
            <a:r>
              <a:rPr lang="en-GB" sz="2800" dirty="0"/>
              <a:t>- anti-blackness, colourism and </a:t>
            </a:r>
            <a:r>
              <a:rPr lang="en-GB" sz="2800" dirty="0" err="1"/>
              <a:t>texturism</a:t>
            </a:r>
            <a:endParaRPr lang="en-GB" sz="2800" dirty="0"/>
          </a:p>
          <a:p>
            <a:pPr marL="0" indent="0">
              <a:lnSpc>
                <a:spcPct val="100000"/>
              </a:lnSpc>
              <a:spcBef>
                <a:spcPts val="0"/>
              </a:spcBef>
              <a:spcAft>
                <a:spcPts val="0"/>
              </a:spcAft>
              <a:buNone/>
            </a:pPr>
            <a:r>
              <a:rPr lang="en-GB" sz="2800" dirty="0"/>
              <a:t>- internalised racism</a:t>
            </a:r>
          </a:p>
          <a:p>
            <a:pPr marL="0" indent="0">
              <a:lnSpc>
                <a:spcPct val="100000"/>
              </a:lnSpc>
              <a:spcBef>
                <a:spcPts val="0"/>
              </a:spcBef>
              <a:spcAft>
                <a:spcPts val="0"/>
              </a:spcAft>
              <a:buNone/>
            </a:pPr>
            <a:r>
              <a:rPr lang="en-GB" sz="2800" dirty="0"/>
              <a:t>- devil, jinn, malevolent forces</a:t>
            </a:r>
          </a:p>
          <a:p>
            <a:pPr marL="0" indent="0">
              <a:lnSpc>
                <a:spcPct val="100000"/>
              </a:lnSpc>
              <a:spcBef>
                <a:spcPts val="0"/>
              </a:spcBef>
              <a:spcAft>
                <a:spcPts val="0"/>
              </a:spcAft>
              <a:buNone/>
            </a:pPr>
            <a:r>
              <a:rPr lang="en-GB" sz="2800" dirty="0"/>
              <a:t>- family and duty extending wider than the nuclear unit</a:t>
            </a:r>
          </a:p>
        </p:txBody>
      </p:sp>
    </p:spTree>
    <p:extLst>
      <p:ext uri="{BB962C8B-B14F-4D97-AF65-F5344CB8AC3E}">
        <p14:creationId xmlns:p14="http://schemas.microsoft.com/office/powerpoint/2010/main" val="89469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B3479E9-B320-4EAF-B2D9-7B87703BF56B}"/>
              </a:ext>
            </a:extLst>
          </p:cNvPr>
          <p:cNvGrpSpPr/>
          <p:nvPr/>
        </p:nvGrpSpPr>
        <p:grpSpPr>
          <a:xfrm>
            <a:off x="721895" y="396363"/>
            <a:ext cx="10748210" cy="6065274"/>
            <a:chOff x="521549" y="651157"/>
            <a:chExt cx="8100900" cy="6219031"/>
          </a:xfrm>
        </p:grpSpPr>
        <p:cxnSp>
          <p:nvCxnSpPr>
            <p:cNvPr id="4" name="Straight Arrow Connector 3"/>
            <p:cNvCxnSpPr/>
            <p:nvPr/>
          </p:nvCxnSpPr>
          <p:spPr>
            <a:xfrm>
              <a:off x="521549" y="651157"/>
              <a:ext cx="8100900" cy="0"/>
            </a:xfrm>
            <a:prstGeom prst="straightConnector1">
              <a:avLst/>
            </a:prstGeom>
            <a:ln w="104775">
              <a:solidFill>
                <a:srgbClr val="AB89A6"/>
              </a:solidFill>
              <a:headEnd type="arrow"/>
              <a:tailEnd type="arrow"/>
            </a:ln>
          </p:spPr>
          <p:style>
            <a:lnRef idx="3">
              <a:schemeClr val="accent1"/>
            </a:lnRef>
            <a:fillRef idx="0">
              <a:schemeClr val="accent1"/>
            </a:fillRef>
            <a:effectRef idx="2">
              <a:schemeClr val="accent1"/>
            </a:effectRef>
            <a:fontRef idx="minor">
              <a:schemeClr val="tx1"/>
            </a:fontRef>
          </p:style>
        </p:cxnSp>
        <p:graphicFrame>
          <p:nvGraphicFramePr>
            <p:cNvPr id="7" name="Diagram 6">
              <a:extLst>
                <a:ext uri="{FF2B5EF4-FFF2-40B4-BE49-F238E27FC236}">
                  <a16:creationId xmlns:a16="http://schemas.microsoft.com/office/drawing/2014/main" id="{BAED484F-9CB6-42D5-B963-AAFE036D511B}"/>
                </a:ext>
              </a:extLst>
            </p:cNvPr>
            <p:cNvGraphicFramePr/>
            <p:nvPr/>
          </p:nvGraphicFramePr>
          <p:xfrm>
            <a:off x="1151962" y="1830133"/>
            <a:ext cx="7111969" cy="5040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998BB770-4786-40E4-BE2B-A1B2802045F7}"/>
                </a:ext>
              </a:extLst>
            </p:cNvPr>
            <p:cNvSpPr txBox="1"/>
            <p:nvPr/>
          </p:nvSpPr>
          <p:spPr>
            <a:xfrm>
              <a:off x="620852" y="921160"/>
              <a:ext cx="7902293" cy="553998"/>
            </a:xfrm>
            <a:prstGeom prst="rect">
              <a:avLst/>
            </a:prstGeom>
            <a:noFill/>
            <a:ln>
              <a:noFill/>
            </a:ln>
          </p:spPr>
          <p:txBody>
            <a:bodyPr wrap="square" rtlCol="0">
              <a:spAutoFit/>
            </a:bodyPr>
            <a:lstStyle/>
            <a:p>
              <a:pPr algn="ctr"/>
              <a:r>
                <a:rPr lang="en-GB" sz="3000" b="1" dirty="0">
                  <a:solidFill>
                    <a:srgbClr val="AB89A6"/>
                  </a:solidFill>
                  <a:latin typeface="Calibri" panose="020F0502020204030204" pitchFamily="34" charset="0"/>
                  <a:cs typeface="Calibri" panose="020F0502020204030204" pitchFamily="34" charset="0"/>
                </a:rPr>
                <a:t>Collectivist – Individualist Culture Dimension</a:t>
              </a:r>
            </a:p>
          </p:txBody>
        </p:sp>
      </p:grpSp>
      <p:sp>
        <p:nvSpPr>
          <p:cNvPr id="3" name="TextBox 2">
            <a:extLst>
              <a:ext uri="{FF2B5EF4-FFF2-40B4-BE49-F238E27FC236}">
                <a16:creationId xmlns:a16="http://schemas.microsoft.com/office/drawing/2014/main" id="{8825ED55-6632-1232-D5AE-948CBD300782}"/>
              </a:ext>
            </a:extLst>
          </p:cNvPr>
          <p:cNvSpPr txBox="1"/>
          <p:nvPr/>
        </p:nvSpPr>
        <p:spPr>
          <a:xfrm>
            <a:off x="10633678" y="5675089"/>
            <a:ext cx="1558322" cy="523220"/>
          </a:xfrm>
          <a:prstGeom prst="rect">
            <a:avLst/>
          </a:prstGeom>
          <a:noFill/>
        </p:spPr>
        <p:txBody>
          <a:bodyPr wrap="square" rtlCol="0">
            <a:spAutoFit/>
          </a:bodyPr>
          <a:lstStyle/>
          <a:p>
            <a:pPr algn="r"/>
            <a:r>
              <a:rPr lang="en-GB" sz="1400" dirty="0">
                <a:solidFill>
                  <a:schemeClr val="tx2">
                    <a:lumMod val="50000"/>
                  </a:schemeClr>
                </a:solidFill>
              </a:rPr>
              <a:t>©2023 Myira Khan</a:t>
            </a:r>
          </a:p>
          <a:p>
            <a:pPr algn="r"/>
            <a:r>
              <a:rPr lang="en-GB" sz="1400" dirty="0">
                <a:solidFill>
                  <a:schemeClr val="tx2">
                    <a:lumMod val="50000"/>
                  </a:schemeClr>
                </a:solidFill>
              </a:rPr>
              <a:t>All rights reserved</a:t>
            </a:r>
          </a:p>
        </p:txBody>
      </p:sp>
    </p:spTree>
    <p:extLst>
      <p:ext uri="{BB962C8B-B14F-4D97-AF65-F5344CB8AC3E}">
        <p14:creationId xmlns:p14="http://schemas.microsoft.com/office/powerpoint/2010/main" val="3549231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31071-5F3A-DC85-9E6A-5CCCCC862DF9}"/>
              </a:ext>
            </a:extLst>
          </p:cNvPr>
          <p:cNvSpPr>
            <a:spLocks noGrp="1"/>
          </p:cNvSpPr>
          <p:nvPr>
            <p:ph type="title"/>
          </p:nvPr>
        </p:nvSpPr>
        <p:spPr>
          <a:xfrm>
            <a:off x="1097280" y="356941"/>
            <a:ext cx="10058400" cy="1450757"/>
          </a:xfrm>
        </p:spPr>
        <p:txBody>
          <a:bodyPr>
            <a:normAutofit fontScale="90000"/>
          </a:bodyPr>
          <a:lstStyle/>
          <a:p>
            <a:r>
              <a:rPr lang="en-GB" dirty="0"/>
              <a:t>Part 3 – Empowering trainers to enable students to deliver culturally-sensitive counselling</a:t>
            </a:r>
          </a:p>
        </p:txBody>
      </p:sp>
      <p:sp>
        <p:nvSpPr>
          <p:cNvPr id="3" name="Content Placeholder 2">
            <a:extLst>
              <a:ext uri="{FF2B5EF4-FFF2-40B4-BE49-F238E27FC236}">
                <a16:creationId xmlns:a16="http://schemas.microsoft.com/office/drawing/2014/main" id="{27D67994-8753-D63A-6340-7F78ED80AF6B}"/>
              </a:ext>
            </a:extLst>
          </p:cNvPr>
          <p:cNvSpPr>
            <a:spLocks noGrp="1"/>
          </p:cNvSpPr>
          <p:nvPr>
            <p:ph idx="1"/>
          </p:nvPr>
        </p:nvSpPr>
        <p:spPr/>
        <p:txBody>
          <a:bodyPr>
            <a:normAutofit/>
          </a:bodyPr>
          <a:lstStyle/>
          <a:p>
            <a:pPr marL="0" indent="0">
              <a:buNone/>
            </a:pPr>
            <a:r>
              <a:rPr lang="en-GB" sz="2800" dirty="0">
                <a:solidFill>
                  <a:schemeClr val="accent1">
                    <a:lumMod val="75000"/>
                  </a:schemeClr>
                </a:solidFill>
              </a:rPr>
              <a:t>3. </a:t>
            </a:r>
            <a:r>
              <a:rPr lang="en-GB" sz="2800" dirty="0"/>
              <a:t>Acquiring skills</a:t>
            </a:r>
          </a:p>
          <a:p>
            <a:pPr marL="0" indent="0">
              <a:buNone/>
            </a:pPr>
            <a:r>
              <a:rPr lang="en-GB" sz="2800" dirty="0"/>
              <a:t>- developing cultural attunement in therapeutic relationships</a:t>
            </a:r>
          </a:p>
          <a:p>
            <a:pPr marL="0" indent="0">
              <a:buNone/>
            </a:pPr>
            <a:r>
              <a:rPr lang="en-GB" sz="2800" dirty="0"/>
              <a:t>(cultural humility, cultural empathy &amp; cultural curiosity)</a:t>
            </a:r>
          </a:p>
          <a:p>
            <a:pPr marL="0" indent="0">
              <a:buNone/>
            </a:pPr>
            <a:r>
              <a:rPr lang="en-GB" sz="2800" dirty="0"/>
              <a:t>- lived experiences and worldviews shaped by social location &amp; systemic contexts</a:t>
            </a:r>
          </a:p>
        </p:txBody>
      </p:sp>
      <p:sp>
        <p:nvSpPr>
          <p:cNvPr id="4" name="TextBox 3">
            <a:extLst>
              <a:ext uri="{FF2B5EF4-FFF2-40B4-BE49-F238E27FC236}">
                <a16:creationId xmlns:a16="http://schemas.microsoft.com/office/drawing/2014/main" id="{BA2B609A-2E0A-7580-E02F-9A53805C3F88}"/>
              </a:ext>
            </a:extLst>
          </p:cNvPr>
          <p:cNvSpPr txBox="1"/>
          <p:nvPr/>
        </p:nvSpPr>
        <p:spPr>
          <a:xfrm>
            <a:off x="10633678" y="5675089"/>
            <a:ext cx="1558322" cy="523220"/>
          </a:xfrm>
          <a:prstGeom prst="rect">
            <a:avLst/>
          </a:prstGeom>
          <a:noFill/>
        </p:spPr>
        <p:txBody>
          <a:bodyPr wrap="square" rtlCol="0">
            <a:spAutoFit/>
          </a:bodyPr>
          <a:lstStyle/>
          <a:p>
            <a:pPr algn="r"/>
            <a:r>
              <a:rPr lang="en-GB" sz="1400" dirty="0">
                <a:solidFill>
                  <a:schemeClr val="tx2">
                    <a:lumMod val="50000"/>
                  </a:schemeClr>
                </a:solidFill>
              </a:rPr>
              <a:t>©2023 Myira Khan</a:t>
            </a:r>
          </a:p>
          <a:p>
            <a:pPr algn="r"/>
            <a:r>
              <a:rPr lang="en-GB" sz="1400" dirty="0">
                <a:solidFill>
                  <a:schemeClr val="tx2">
                    <a:lumMod val="50000"/>
                  </a:schemeClr>
                </a:solidFill>
              </a:rPr>
              <a:t>All rights reserved</a:t>
            </a:r>
          </a:p>
        </p:txBody>
      </p:sp>
    </p:spTree>
    <p:extLst>
      <p:ext uri="{BB962C8B-B14F-4D97-AF65-F5344CB8AC3E}">
        <p14:creationId xmlns:p14="http://schemas.microsoft.com/office/powerpoint/2010/main" val="309734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31071-5F3A-DC85-9E6A-5CCCCC862DF9}"/>
              </a:ext>
            </a:extLst>
          </p:cNvPr>
          <p:cNvSpPr>
            <a:spLocks noGrp="1"/>
          </p:cNvSpPr>
          <p:nvPr>
            <p:ph type="title"/>
          </p:nvPr>
        </p:nvSpPr>
        <p:spPr>
          <a:xfrm>
            <a:off x="1097280" y="356941"/>
            <a:ext cx="10058400" cy="1450757"/>
          </a:xfrm>
        </p:spPr>
        <p:txBody>
          <a:bodyPr>
            <a:normAutofit fontScale="90000"/>
          </a:bodyPr>
          <a:lstStyle/>
          <a:p>
            <a:r>
              <a:rPr lang="en-GB" dirty="0"/>
              <a:t>Part 3 – Empowering trainers to enable students to deliver culturally-sensitive counselling</a:t>
            </a:r>
          </a:p>
        </p:txBody>
      </p:sp>
      <p:sp>
        <p:nvSpPr>
          <p:cNvPr id="3" name="Content Placeholder 2">
            <a:extLst>
              <a:ext uri="{FF2B5EF4-FFF2-40B4-BE49-F238E27FC236}">
                <a16:creationId xmlns:a16="http://schemas.microsoft.com/office/drawing/2014/main" id="{27D67994-8753-D63A-6340-7F78ED80AF6B}"/>
              </a:ext>
            </a:extLst>
          </p:cNvPr>
          <p:cNvSpPr>
            <a:spLocks noGrp="1"/>
          </p:cNvSpPr>
          <p:nvPr>
            <p:ph idx="1"/>
          </p:nvPr>
        </p:nvSpPr>
        <p:spPr>
          <a:xfrm>
            <a:off x="1097280" y="1845734"/>
            <a:ext cx="10058400" cy="4415918"/>
          </a:xfrm>
        </p:spPr>
        <p:txBody>
          <a:bodyPr>
            <a:noAutofit/>
          </a:bodyPr>
          <a:lstStyle/>
          <a:p>
            <a:pPr marL="0" indent="0">
              <a:buNone/>
            </a:pPr>
            <a:r>
              <a:rPr lang="en-GB" sz="2400" dirty="0"/>
              <a:t>Cultural Attunement (cultural humility, cultural empathy &amp; cultural curiosity)</a:t>
            </a:r>
          </a:p>
          <a:p>
            <a:r>
              <a:rPr lang="en-GB" sz="2400" dirty="0"/>
              <a:t>• HUMILITY: Consider how worldviews, cultural values and beliefs influence individual perceptions, rapport and trust in others. Consider if the client feels safe or unsafe ‘in here’. What does the client need to feel safe? What needs to be acknowledged with the client?</a:t>
            </a:r>
          </a:p>
          <a:p>
            <a:r>
              <a:rPr lang="en-GB" sz="2400" dirty="0"/>
              <a:t>• EMPATHY: Create a safe space for clients to bring their cultural identity. E.g. ‘How would you express this feeling if you were at home or with members of your community?’ </a:t>
            </a:r>
          </a:p>
          <a:p>
            <a:r>
              <a:rPr lang="en-GB" sz="2400" dirty="0"/>
              <a:t>• CURIOSITY: Ask questions around the client’s own experience, not generally about their culture. E.g. ‘What does this mean for you? How have you / do you experience this?’</a:t>
            </a:r>
          </a:p>
        </p:txBody>
      </p:sp>
      <p:sp>
        <p:nvSpPr>
          <p:cNvPr id="4" name="TextBox 3">
            <a:extLst>
              <a:ext uri="{FF2B5EF4-FFF2-40B4-BE49-F238E27FC236}">
                <a16:creationId xmlns:a16="http://schemas.microsoft.com/office/drawing/2014/main" id="{6E7E0097-C66B-456E-C8B2-F0BDCCA1A965}"/>
              </a:ext>
            </a:extLst>
          </p:cNvPr>
          <p:cNvSpPr txBox="1"/>
          <p:nvPr/>
        </p:nvSpPr>
        <p:spPr>
          <a:xfrm>
            <a:off x="10633678" y="5675089"/>
            <a:ext cx="1558322" cy="523220"/>
          </a:xfrm>
          <a:prstGeom prst="rect">
            <a:avLst/>
          </a:prstGeom>
          <a:noFill/>
        </p:spPr>
        <p:txBody>
          <a:bodyPr wrap="square" rtlCol="0">
            <a:spAutoFit/>
          </a:bodyPr>
          <a:lstStyle/>
          <a:p>
            <a:pPr algn="r"/>
            <a:r>
              <a:rPr lang="en-GB" sz="1400" dirty="0">
                <a:solidFill>
                  <a:schemeClr val="tx2">
                    <a:lumMod val="50000"/>
                  </a:schemeClr>
                </a:solidFill>
              </a:rPr>
              <a:t>©2023 Myira Khan</a:t>
            </a:r>
          </a:p>
          <a:p>
            <a:pPr algn="r"/>
            <a:r>
              <a:rPr lang="en-GB" sz="1400" dirty="0">
                <a:solidFill>
                  <a:schemeClr val="tx2">
                    <a:lumMod val="50000"/>
                  </a:schemeClr>
                </a:solidFill>
              </a:rPr>
              <a:t>All rights reserved</a:t>
            </a:r>
          </a:p>
        </p:txBody>
      </p:sp>
    </p:spTree>
    <p:extLst>
      <p:ext uri="{BB962C8B-B14F-4D97-AF65-F5344CB8AC3E}">
        <p14:creationId xmlns:p14="http://schemas.microsoft.com/office/powerpoint/2010/main" val="1151558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31071-5F3A-DC85-9E6A-5CCCCC862DF9}"/>
              </a:ext>
            </a:extLst>
          </p:cNvPr>
          <p:cNvSpPr>
            <a:spLocks noGrp="1"/>
          </p:cNvSpPr>
          <p:nvPr>
            <p:ph type="title"/>
          </p:nvPr>
        </p:nvSpPr>
        <p:spPr>
          <a:xfrm>
            <a:off x="1097280" y="345218"/>
            <a:ext cx="10058400" cy="1450757"/>
          </a:xfrm>
        </p:spPr>
        <p:txBody>
          <a:bodyPr>
            <a:normAutofit fontScale="90000"/>
          </a:bodyPr>
          <a:lstStyle/>
          <a:p>
            <a:r>
              <a:rPr lang="en-GB" dirty="0"/>
              <a:t>Part 3 – Empowering trainers to enable students to deliver culturally-sensitive counselling</a:t>
            </a:r>
          </a:p>
        </p:txBody>
      </p:sp>
      <p:pic>
        <p:nvPicPr>
          <p:cNvPr id="5" name="Content Placeholder 4" descr="A person's profile with text overlay&#10;&#10;Description automatically generated">
            <a:extLst>
              <a:ext uri="{FF2B5EF4-FFF2-40B4-BE49-F238E27FC236}">
                <a16:creationId xmlns:a16="http://schemas.microsoft.com/office/drawing/2014/main" id="{19BC3838-1432-4A20-F044-5B2AE222005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50407" y="2057277"/>
            <a:ext cx="7151511" cy="4022725"/>
          </a:xfrm>
        </p:spPr>
      </p:pic>
    </p:spTree>
    <p:extLst>
      <p:ext uri="{BB962C8B-B14F-4D97-AF65-F5344CB8AC3E}">
        <p14:creationId xmlns:p14="http://schemas.microsoft.com/office/powerpoint/2010/main" val="4099931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BC5801-B787-36C4-C875-1C87F32EEECA}"/>
              </a:ext>
            </a:extLst>
          </p:cNvPr>
          <p:cNvSpPr txBox="1"/>
          <p:nvPr/>
        </p:nvSpPr>
        <p:spPr>
          <a:xfrm>
            <a:off x="1943817" y="212051"/>
            <a:ext cx="8280920" cy="671851"/>
          </a:xfrm>
          <a:prstGeom prst="rect">
            <a:avLst/>
          </a:prstGeom>
          <a:noFill/>
        </p:spPr>
        <p:txBody>
          <a:bodyPr wrap="square" rtlCol="0">
            <a:spAutoFit/>
          </a:bodyPr>
          <a:lstStyle/>
          <a:p>
            <a:pPr>
              <a:lnSpc>
                <a:spcPct val="150000"/>
              </a:lnSpc>
            </a:pPr>
            <a:r>
              <a:rPr lang="en-GB" sz="2800" b="1" dirty="0">
                <a:solidFill>
                  <a:schemeClr val="accent1">
                    <a:lumMod val="75000"/>
                  </a:schemeClr>
                </a:solidFill>
              </a:rPr>
              <a:t>Inclusion vs Anti-Discrimination vs Anti-Oppressive</a:t>
            </a:r>
          </a:p>
        </p:txBody>
      </p:sp>
      <p:sp>
        <p:nvSpPr>
          <p:cNvPr id="2" name="Rectangle 1">
            <a:extLst>
              <a:ext uri="{FF2B5EF4-FFF2-40B4-BE49-F238E27FC236}">
                <a16:creationId xmlns:a16="http://schemas.microsoft.com/office/drawing/2014/main" id="{C8371BB8-5BB6-C071-197C-59DA324CE02E}"/>
              </a:ext>
            </a:extLst>
          </p:cNvPr>
          <p:cNvSpPr/>
          <p:nvPr/>
        </p:nvSpPr>
        <p:spPr>
          <a:xfrm>
            <a:off x="2483878" y="1220162"/>
            <a:ext cx="2736304" cy="16561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650B578A-915F-848B-608D-6537EAB6CA3B}"/>
              </a:ext>
            </a:extLst>
          </p:cNvPr>
          <p:cNvSpPr/>
          <p:nvPr/>
        </p:nvSpPr>
        <p:spPr>
          <a:xfrm>
            <a:off x="2483424" y="3848454"/>
            <a:ext cx="2736304" cy="16561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EACBF1E-0EFA-0063-6B82-FB2D805AC58E}"/>
              </a:ext>
            </a:extLst>
          </p:cNvPr>
          <p:cNvSpPr/>
          <p:nvPr/>
        </p:nvSpPr>
        <p:spPr>
          <a:xfrm>
            <a:off x="6948373" y="1211034"/>
            <a:ext cx="2736304" cy="16561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1F8CA48E-14EA-6808-CF85-BAB1EC84D640}"/>
              </a:ext>
            </a:extLst>
          </p:cNvPr>
          <p:cNvSpPr txBox="1"/>
          <p:nvPr/>
        </p:nvSpPr>
        <p:spPr>
          <a:xfrm>
            <a:off x="2379116" y="2756445"/>
            <a:ext cx="1584683" cy="671851"/>
          </a:xfrm>
          <a:prstGeom prst="rect">
            <a:avLst/>
          </a:prstGeom>
          <a:noFill/>
        </p:spPr>
        <p:txBody>
          <a:bodyPr wrap="square" rtlCol="0">
            <a:spAutoFit/>
          </a:bodyPr>
          <a:lstStyle/>
          <a:p>
            <a:pPr>
              <a:lnSpc>
                <a:spcPct val="150000"/>
              </a:lnSpc>
            </a:pPr>
            <a:r>
              <a:rPr lang="en-GB" sz="2800" b="1" dirty="0">
                <a:solidFill>
                  <a:schemeClr val="accent1">
                    <a:lumMod val="75000"/>
                  </a:schemeClr>
                </a:solidFill>
              </a:rPr>
              <a:t>Inclusion</a:t>
            </a:r>
          </a:p>
        </p:txBody>
      </p:sp>
      <p:sp>
        <p:nvSpPr>
          <p:cNvPr id="24" name="TextBox 23">
            <a:extLst>
              <a:ext uri="{FF2B5EF4-FFF2-40B4-BE49-F238E27FC236}">
                <a16:creationId xmlns:a16="http://schemas.microsoft.com/office/drawing/2014/main" id="{DDE62E81-DA31-49BB-34B3-E35C3D7DE59D}"/>
              </a:ext>
            </a:extLst>
          </p:cNvPr>
          <p:cNvSpPr txBox="1"/>
          <p:nvPr/>
        </p:nvSpPr>
        <p:spPr>
          <a:xfrm>
            <a:off x="2375864" y="5421933"/>
            <a:ext cx="3168352" cy="671851"/>
          </a:xfrm>
          <a:prstGeom prst="rect">
            <a:avLst/>
          </a:prstGeom>
          <a:noFill/>
        </p:spPr>
        <p:txBody>
          <a:bodyPr wrap="square" rtlCol="0">
            <a:spAutoFit/>
          </a:bodyPr>
          <a:lstStyle/>
          <a:p>
            <a:pPr>
              <a:lnSpc>
                <a:spcPct val="150000"/>
              </a:lnSpc>
            </a:pPr>
            <a:r>
              <a:rPr lang="en-GB" sz="2800" b="1" dirty="0">
                <a:solidFill>
                  <a:schemeClr val="accent1">
                    <a:lumMod val="75000"/>
                  </a:schemeClr>
                </a:solidFill>
              </a:rPr>
              <a:t>Anti-Discrimination</a:t>
            </a:r>
          </a:p>
        </p:txBody>
      </p:sp>
      <p:sp>
        <p:nvSpPr>
          <p:cNvPr id="25" name="TextBox 24">
            <a:extLst>
              <a:ext uri="{FF2B5EF4-FFF2-40B4-BE49-F238E27FC236}">
                <a16:creationId xmlns:a16="http://schemas.microsoft.com/office/drawing/2014/main" id="{2AA4A4CC-979B-D074-6491-1BA2C283C3B2}"/>
              </a:ext>
            </a:extLst>
          </p:cNvPr>
          <p:cNvSpPr txBox="1"/>
          <p:nvPr/>
        </p:nvSpPr>
        <p:spPr>
          <a:xfrm>
            <a:off x="6799762" y="2756445"/>
            <a:ext cx="2603632" cy="671851"/>
          </a:xfrm>
          <a:prstGeom prst="rect">
            <a:avLst/>
          </a:prstGeom>
          <a:noFill/>
        </p:spPr>
        <p:txBody>
          <a:bodyPr wrap="square" rtlCol="0">
            <a:spAutoFit/>
          </a:bodyPr>
          <a:lstStyle/>
          <a:p>
            <a:pPr>
              <a:lnSpc>
                <a:spcPct val="150000"/>
              </a:lnSpc>
            </a:pPr>
            <a:r>
              <a:rPr lang="en-GB" sz="2800" b="1" dirty="0">
                <a:solidFill>
                  <a:schemeClr val="accent1">
                    <a:lumMod val="75000"/>
                  </a:schemeClr>
                </a:solidFill>
              </a:rPr>
              <a:t>Anti-Oppressive</a:t>
            </a:r>
          </a:p>
        </p:txBody>
      </p:sp>
    </p:spTree>
    <p:extLst>
      <p:ext uri="{BB962C8B-B14F-4D97-AF65-F5344CB8AC3E}">
        <p14:creationId xmlns:p14="http://schemas.microsoft.com/office/powerpoint/2010/main" val="1887863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BC5801-B787-36C4-C875-1C87F32EEECA}"/>
              </a:ext>
            </a:extLst>
          </p:cNvPr>
          <p:cNvSpPr txBox="1"/>
          <p:nvPr/>
        </p:nvSpPr>
        <p:spPr>
          <a:xfrm>
            <a:off x="1943817" y="212051"/>
            <a:ext cx="8280920" cy="671851"/>
          </a:xfrm>
          <a:prstGeom prst="rect">
            <a:avLst/>
          </a:prstGeom>
          <a:noFill/>
        </p:spPr>
        <p:txBody>
          <a:bodyPr wrap="square" rtlCol="0">
            <a:spAutoFit/>
          </a:bodyPr>
          <a:lstStyle/>
          <a:p>
            <a:pPr>
              <a:lnSpc>
                <a:spcPct val="150000"/>
              </a:lnSpc>
            </a:pPr>
            <a:r>
              <a:rPr lang="en-GB" sz="2800" b="1" dirty="0">
                <a:solidFill>
                  <a:schemeClr val="accent1">
                    <a:lumMod val="75000"/>
                  </a:schemeClr>
                </a:solidFill>
              </a:rPr>
              <a:t>Inclusion vs Anti-Discrimination vs Anti-Oppressive</a:t>
            </a:r>
          </a:p>
        </p:txBody>
      </p:sp>
      <p:sp>
        <p:nvSpPr>
          <p:cNvPr id="2" name="Rectangle 1">
            <a:extLst>
              <a:ext uri="{FF2B5EF4-FFF2-40B4-BE49-F238E27FC236}">
                <a16:creationId xmlns:a16="http://schemas.microsoft.com/office/drawing/2014/main" id="{C8371BB8-5BB6-C071-197C-59DA324CE02E}"/>
              </a:ext>
            </a:extLst>
          </p:cNvPr>
          <p:cNvSpPr/>
          <p:nvPr/>
        </p:nvSpPr>
        <p:spPr>
          <a:xfrm>
            <a:off x="2483878" y="1220162"/>
            <a:ext cx="2736304" cy="16561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650B578A-915F-848B-608D-6537EAB6CA3B}"/>
              </a:ext>
            </a:extLst>
          </p:cNvPr>
          <p:cNvSpPr/>
          <p:nvPr/>
        </p:nvSpPr>
        <p:spPr>
          <a:xfrm>
            <a:off x="2483424" y="3848454"/>
            <a:ext cx="2736304" cy="16561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EACBF1E-0EFA-0063-6B82-FB2D805AC58E}"/>
              </a:ext>
            </a:extLst>
          </p:cNvPr>
          <p:cNvSpPr/>
          <p:nvPr/>
        </p:nvSpPr>
        <p:spPr>
          <a:xfrm>
            <a:off x="6948373" y="1211034"/>
            <a:ext cx="2736304" cy="16561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146B79C3-E4B5-E55C-A960-673A1458F0D1}"/>
              </a:ext>
            </a:extLst>
          </p:cNvPr>
          <p:cNvSpPr/>
          <p:nvPr/>
        </p:nvSpPr>
        <p:spPr>
          <a:xfrm>
            <a:off x="2627893" y="1436186"/>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A620CC1F-25FE-AE0D-0CBC-970E99236077}"/>
              </a:ext>
            </a:extLst>
          </p:cNvPr>
          <p:cNvSpPr/>
          <p:nvPr/>
        </p:nvSpPr>
        <p:spPr>
          <a:xfrm>
            <a:off x="3275965" y="2372290"/>
            <a:ext cx="360040" cy="36004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05527BF9-B495-31D5-31EB-3FE8ABA84DDC}"/>
              </a:ext>
            </a:extLst>
          </p:cNvPr>
          <p:cNvSpPr/>
          <p:nvPr/>
        </p:nvSpPr>
        <p:spPr>
          <a:xfrm>
            <a:off x="3600000" y="1808947"/>
            <a:ext cx="360040" cy="3600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3782A94C-440A-EDE6-B6EA-404C8A4BA530}"/>
              </a:ext>
            </a:extLst>
          </p:cNvPr>
          <p:cNvSpPr/>
          <p:nvPr/>
        </p:nvSpPr>
        <p:spPr>
          <a:xfrm>
            <a:off x="4212067" y="1467768"/>
            <a:ext cx="360040" cy="36004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9351E8E-0274-8C6B-53C7-50F8C2DE0280}"/>
              </a:ext>
            </a:extLst>
          </p:cNvPr>
          <p:cNvSpPr/>
          <p:nvPr/>
        </p:nvSpPr>
        <p:spPr>
          <a:xfrm>
            <a:off x="4140060" y="2192270"/>
            <a:ext cx="360040" cy="36004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1F8CA48E-14EA-6808-CF85-BAB1EC84D640}"/>
              </a:ext>
            </a:extLst>
          </p:cNvPr>
          <p:cNvSpPr txBox="1"/>
          <p:nvPr/>
        </p:nvSpPr>
        <p:spPr>
          <a:xfrm>
            <a:off x="2379116" y="2756445"/>
            <a:ext cx="1584683" cy="671851"/>
          </a:xfrm>
          <a:prstGeom prst="rect">
            <a:avLst/>
          </a:prstGeom>
          <a:noFill/>
        </p:spPr>
        <p:txBody>
          <a:bodyPr wrap="square" rtlCol="0">
            <a:spAutoFit/>
          </a:bodyPr>
          <a:lstStyle/>
          <a:p>
            <a:pPr>
              <a:lnSpc>
                <a:spcPct val="150000"/>
              </a:lnSpc>
            </a:pPr>
            <a:r>
              <a:rPr lang="en-GB" sz="2800" b="1" dirty="0">
                <a:solidFill>
                  <a:schemeClr val="accent1">
                    <a:lumMod val="75000"/>
                  </a:schemeClr>
                </a:solidFill>
              </a:rPr>
              <a:t>Inclusion</a:t>
            </a:r>
          </a:p>
        </p:txBody>
      </p:sp>
      <p:sp>
        <p:nvSpPr>
          <p:cNvPr id="24" name="TextBox 23">
            <a:extLst>
              <a:ext uri="{FF2B5EF4-FFF2-40B4-BE49-F238E27FC236}">
                <a16:creationId xmlns:a16="http://schemas.microsoft.com/office/drawing/2014/main" id="{DDE62E81-DA31-49BB-34B3-E35C3D7DE59D}"/>
              </a:ext>
            </a:extLst>
          </p:cNvPr>
          <p:cNvSpPr txBox="1"/>
          <p:nvPr/>
        </p:nvSpPr>
        <p:spPr>
          <a:xfrm>
            <a:off x="2375864" y="5421933"/>
            <a:ext cx="3168352" cy="671851"/>
          </a:xfrm>
          <a:prstGeom prst="rect">
            <a:avLst/>
          </a:prstGeom>
          <a:noFill/>
        </p:spPr>
        <p:txBody>
          <a:bodyPr wrap="square" rtlCol="0">
            <a:spAutoFit/>
          </a:bodyPr>
          <a:lstStyle/>
          <a:p>
            <a:pPr>
              <a:lnSpc>
                <a:spcPct val="150000"/>
              </a:lnSpc>
            </a:pPr>
            <a:r>
              <a:rPr lang="en-GB" sz="2800" b="1" dirty="0">
                <a:solidFill>
                  <a:schemeClr val="accent1">
                    <a:lumMod val="75000"/>
                  </a:schemeClr>
                </a:solidFill>
              </a:rPr>
              <a:t>Anti-Discrimination</a:t>
            </a:r>
          </a:p>
        </p:txBody>
      </p:sp>
      <p:sp>
        <p:nvSpPr>
          <p:cNvPr id="25" name="TextBox 24">
            <a:extLst>
              <a:ext uri="{FF2B5EF4-FFF2-40B4-BE49-F238E27FC236}">
                <a16:creationId xmlns:a16="http://schemas.microsoft.com/office/drawing/2014/main" id="{2AA4A4CC-979B-D074-6491-1BA2C283C3B2}"/>
              </a:ext>
            </a:extLst>
          </p:cNvPr>
          <p:cNvSpPr txBox="1"/>
          <p:nvPr/>
        </p:nvSpPr>
        <p:spPr>
          <a:xfrm>
            <a:off x="6799762" y="2756445"/>
            <a:ext cx="2603632" cy="671851"/>
          </a:xfrm>
          <a:prstGeom prst="rect">
            <a:avLst/>
          </a:prstGeom>
          <a:noFill/>
        </p:spPr>
        <p:txBody>
          <a:bodyPr wrap="square" rtlCol="0">
            <a:spAutoFit/>
          </a:bodyPr>
          <a:lstStyle/>
          <a:p>
            <a:pPr>
              <a:lnSpc>
                <a:spcPct val="150000"/>
              </a:lnSpc>
            </a:pPr>
            <a:r>
              <a:rPr lang="en-GB" sz="2800" b="1" dirty="0">
                <a:solidFill>
                  <a:schemeClr val="accent1">
                    <a:lumMod val="75000"/>
                  </a:schemeClr>
                </a:solidFill>
              </a:rPr>
              <a:t>Anti-Oppressive</a:t>
            </a:r>
          </a:p>
        </p:txBody>
      </p:sp>
    </p:spTree>
    <p:extLst>
      <p:ext uri="{BB962C8B-B14F-4D97-AF65-F5344CB8AC3E}">
        <p14:creationId xmlns:p14="http://schemas.microsoft.com/office/powerpoint/2010/main" val="3017955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BC5801-B787-36C4-C875-1C87F32EEECA}"/>
              </a:ext>
            </a:extLst>
          </p:cNvPr>
          <p:cNvSpPr txBox="1"/>
          <p:nvPr/>
        </p:nvSpPr>
        <p:spPr>
          <a:xfrm>
            <a:off x="1943817" y="212051"/>
            <a:ext cx="8280920" cy="671851"/>
          </a:xfrm>
          <a:prstGeom prst="rect">
            <a:avLst/>
          </a:prstGeom>
          <a:noFill/>
        </p:spPr>
        <p:txBody>
          <a:bodyPr wrap="square" rtlCol="0">
            <a:spAutoFit/>
          </a:bodyPr>
          <a:lstStyle/>
          <a:p>
            <a:pPr>
              <a:lnSpc>
                <a:spcPct val="150000"/>
              </a:lnSpc>
            </a:pPr>
            <a:r>
              <a:rPr lang="en-GB" sz="2800" b="1" dirty="0">
                <a:solidFill>
                  <a:schemeClr val="accent1">
                    <a:lumMod val="75000"/>
                  </a:schemeClr>
                </a:solidFill>
              </a:rPr>
              <a:t>Inclusion vs Anti-Discrimination vs Anti-Oppressive</a:t>
            </a:r>
          </a:p>
        </p:txBody>
      </p:sp>
      <p:sp>
        <p:nvSpPr>
          <p:cNvPr id="2" name="Rectangle 1">
            <a:extLst>
              <a:ext uri="{FF2B5EF4-FFF2-40B4-BE49-F238E27FC236}">
                <a16:creationId xmlns:a16="http://schemas.microsoft.com/office/drawing/2014/main" id="{C8371BB8-5BB6-C071-197C-59DA324CE02E}"/>
              </a:ext>
            </a:extLst>
          </p:cNvPr>
          <p:cNvSpPr/>
          <p:nvPr/>
        </p:nvSpPr>
        <p:spPr>
          <a:xfrm>
            <a:off x="2483878" y="1220162"/>
            <a:ext cx="2736304" cy="16561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650B578A-915F-848B-608D-6537EAB6CA3B}"/>
              </a:ext>
            </a:extLst>
          </p:cNvPr>
          <p:cNvSpPr/>
          <p:nvPr/>
        </p:nvSpPr>
        <p:spPr>
          <a:xfrm>
            <a:off x="2483424" y="3848454"/>
            <a:ext cx="2736304" cy="16561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EACBF1E-0EFA-0063-6B82-FB2D805AC58E}"/>
              </a:ext>
            </a:extLst>
          </p:cNvPr>
          <p:cNvSpPr/>
          <p:nvPr/>
        </p:nvSpPr>
        <p:spPr>
          <a:xfrm>
            <a:off x="6948373" y="1211034"/>
            <a:ext cx="2736304" cy="16561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146B79C3-E4B5-E55C-A960-673A1458F0D1}"/>
              </a:ext>
            </a:extLst>
          </p:cNvPr>
          <p:cNvSpPr/>
          <p:nvPr/>
        </p:nvSpPr>
        <p:spPr>
          <a:xfrm>
            <a:off x="2627893" y="1436186"/>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A620CC1F-25FE-AE0D-0CBC-970E99236077}"/>
              </a:ext>
            </a:extLst>
          </p:cNvPr>
          <p:cNvSpPr/>
          <p:nvPr/>
        </p:nvSpPr>
        <p:spPr>
          <a:xfrm>
            <a:off x="3275965" y="2372290"/>
            <a:ext cx="360040" cy="36004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05527BF9-B495-31D5-31EB-3FE8ABA84DDC}"/>
              </a:ext>
            </a:extLst>
          </p:cNvPr>
          <p:cNvSpPr/>
          <p:nvPr/>
        </p:nvSpPr>
        <p:spPr>
          <a:xfrm>
            <a:off x="3600000" y="1808947"/>
            <a:ext cx="360040" cy="3600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3782A94C-440A-EDE6-B6EA-404C8A4BA530}"/>
              </a:ext>
            </a:extLst>
          </p:cNvPr>
          <p:cNvSpPr/>
          <p:nvPr/>
        </p:nvSpPr>
        <p:spPr>
          <a:xfrm>
            <a:off x="4212067" y="1467768"/>
            <a:ext cx="360040" cy="36004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9351E8E-0274-8C6B-53C7-50F8C2DE0280}"/>
              </a:ext>
            </a:extLst>
          </p:cNvPr>
          <p:cNvSpPr/>
          <p:nvPr/>
        </p:nvSpPr>
        <p:spPr>
          <a:xfrm>
            <a:off x="4140060" y="2192270"/>
            <a:ext cx="360040" cy="36004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05066B3D-7E77-441A-560C-3D781453EDEE}"/>
              </a:ext>
            </a:extLst>
          </p:cNvPr>
          <p:cNvSpPr/>
          <p:nvPr/>
        </p:nvSpPr>
        <p:spPr>
          <a:xfrm>
            <a:off x="2627893" y="4028474"/>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F917D9CF-9740-F31C-8733-7B2713F28A19}"/>
              </a:ext>
            </a:extLst>
          </p:cNvPr>
          <p:cNvSpPr/>
          <p:nvPr/>
        </p:nvSpPr>
        <p:spPr>
          <a:xfrm>
            <a:off x="3419980" y="4826417"/>
            <a:ext cx="360040" cy="36004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AFE2C5AB-9F25-8016-1614-98EB8519EE55}"/>
              </a:ext>
            </a:extLst>
          </p:cNvPr>
          <p:cNvSpPr/>
          <p:nvPr/>
        </p:nvSpPr>
        <p:spPr>
          <a:xfrm>
            <a:off x="3851576" y="4288305"/>
            <a:ext cx="360040" cy="36004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5F483EE0-EEEA-E84B-4520-AAAD790EE5E4}"/>
              </a:ext>
            </a:extLst>
          </p:cNvPr>
          <p:cNvSpPr/>
          <p:nvPr/>
        </p:nvSpPr>
        <p:spPr>
          <a:xfrm>
            <a:off x="4211616" y="4901565"/>
            <a:ext cx="360040" cy="36004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79C51DDC-B1A1-0B48-64C7-D79D5D5A3EFD}"/>
              </a:ext>
            </a:extLst>
          </p:cNvPr>
          <p:cNvSpPr/>
          <p:nvPr/>
        </p:nvSpPr>
        <p:spPr>
          <a:xfrm>
            <a:off x="4490082" y="4113379"/>
            <a:ext cx="360040" cy="36004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1F8CA48E-14EA-6808-CF85-BAB1EC84D640}"/>
              </a:ext>
            </a:extLst>
          </p:cNvPr>
          <p:cNvSpPr txBox="1"/>
          <p:nvPr/>
        </p:nvSpPr>
        <p:spPr>
          <a:xfrm>
            <a:off x="2379116" y="2756445"/>
            <a:ext cx="1584683" cy="671851"/>
          </a:xfrm>
          <a:prstGeom prst="rect">
            <a:avLst/>
          </a:prstGeom>
          <a:noFill/>
        </p:spPr>
        <p:txBody>
          <a:bodyPr wrap="square" rtlCol="0">
            <a:spAutoFit/>
          </a:bodyPr>
          <a:lstStyle/>
          <a:p>
            <a:pPr>
              <a:lnSpc>
                <a:spcPct val="150000"/>
              </a:lnSpc>
            </a:pPr>
            <a:r>
              <a:rPr lang="en-GB" sz="2800" b="1" dirty="0">
                <a:solidFill>
                  <a:schemeClr val="accent1">
                    <a:lumMod val="75000"/>
                  </a:schemeClr>
                </a:solidFill>
              </a:rPr>
              <a:t>Inclusion</a:t>
            </a:r>
          </a:p>
        </p:txBody>
      </p:sp>
      <p:sp>
        <p:nvSpPr>
          <p:cNvPr id="24" name="TextBox 23">
            <a:extLst>
              <a:ext uri="{FF2B5EF4-FFF2-40B4-BE49-F238E27FC236}">
                <a16:creationId xmlns:a16="http://schemas.microsoft.com/office/drawing/2014/main" id="{DDE62E81-DA31-49BB-34B3-E35C3D7DE59D}"/>
              </a:ext>
            </a:extLst>
          </p:cNvPr>
          <p:cNvSpPr txBox="1"/>
          <p:nvPr/>
        </p:nvSpPr>
        <p:spPr>
          <a:xfrm>
            <a:off x="2375864" y="5421933"/>
            <a:ext cx="3168352" cy="671851"/>
          </a:xfrm>
          <a:prstGeom prst="rect">
            <a:avLst/>
          </a:prstGeom>
          <a:noFill/>
        </p:spPr>
        <p:txBody>
          <a:bodyPr wrap="square" rtlCol="0">
            <a:spAutoFit/>
          </a:bodyPr>
          <a:lstStyle/>
          <a:p>
            <a:pPr>
              <a:lnSpc>
                <a:spcPct val="150000"/>
              </a:lnSpc>
            </a:pPr>
            <a:r>
              <a:rPr lang="en-GB" sz="2800" b="1" dirty="0">
                <a:solidFill>
                  <a:schemeClr val="accent1">
                    <a:lumMod val="75000"/>
                  </a:schemeClr>
                </a:solidFill>
              </a:rPr>
              <a:t>Anti-Discrimination</a:t>
            </a:r>
          </a:p>
        </p:txBody>
      </p:sp>
      <p:sp>
        <p:nvSpPr>
          <p:cNvPr id="25" name="TextBox 24">
            <a:extLst>
              <a:ext uri="{FF2B5EF4-FFF2-40B4-BE49-F238E27FC236}">
                <a16:creationId xmlns:a16="http://schemas.microsoft.com/office/drawing/2014/main" id="{2AA4A4CC-979B-D074-6491-1BA2C283C3B2}"/>
              </a:ext>
            </a:extLst>
          </p:cNvPr>
          <p:cNvSpPr txBox="1"/>
          <p:nvPr/>
        </p:nvSpPr>
        <p:spPr>
          <a:xfrm>
            <a:off x="6799762" y="2756445"/>
            <a:ext cx="2603632" cy="671851"/>
          </a:xfrm>
          <a:prstGeom prst="rect">
            <a:avLst/>
          </a:prstGeom>
          <a:noFill/>
        </p:spPr>
        <p:txBody>
          <a:bodyPr wrap="square" rtlCol="0">
            <a:spAutoFit/>
          </a:bodyPr>
          <a:lstStyle/>
          <a:p>
            <a:pPr>
              <a:lnSpc>
                <a:spcPct val="150000"/>
              </a:lnSpc>
            </a:pPr>
            <a:r>
              <a:rPr lang="en-GB" sz="2800" b="1" dirty="0">
                <a:solidFill>
                  <a:schemeClr val="accent1">
                    <a:lumMod val="75000"/>
                  </a:schemeClr>
                </a:solidFill>
              </a:rPr>
              <a:t>Anti-Oppressive</a:t>
            </a:r>
          </a:p>
        </p:txBody>
      </p:sp>
    </p:spTree>
    <p:extLst>
      <p:ext uri="{BB962C8B-B14F-4D97-AF65-F5344CB8AC3E}">
        <p14:creationId xmlns:p14="http://schemas.microsoft.com/office/powerpoint/2010/main" val="2071916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BC5801-B787-36C4-C875-1C87F32EEECA}"/>
              </a:ext>
            </a:extLst>
          </p:cNvPr>
          <p:cNvSpPr txBox="1"/>
          <p:nvPr/>
        </p:nvSpPr>
        <p:spPr>
          <a:xfrm>
            <a:off x="1943817" y="212051"/>
            <a:ext cx="8280920" cy="671851"/>
          </a:xfrm>
          <a:prstGeom prst="rect">
            <a:avLst/>
          </a:prstGeom>
          <a:noFill/>
        </p:spPr>
        <p:txBody>
          <a:bodyPr wrap="square" rtlCol="0">
            <a:spAutoFit/>
          </a:bodyPr>
          <a:lstStyle/>
          <a:p>
            <a:pPr>
              <a:lnSpc>
                <a:spcPct val="150000"/>
              </a:lnSpc>
            </a:pPr>
            <a:r>
              <a:rPr lang="en-GB" sz="2800" b="1" dirty="0">
                <a:solidFill>
                  <a:schemeClr val="accent1">
                    <a:lumMod val="75000"/>
                  </a:schemeClr>
                </a:solidFill>
              </a:rPr>
              <a:t>Inclusion vs Anti-Discrimination vs Anti-Oppressive</a:t>
            </a:r>
          </a:p>
        </p:txBody>
      </p:sp>
      <p:sp>
        <p:nvSpPr>
          <p:cNvPr id="2" name="Rectangle 1">
            <a:extLst>
              <a:ext uri="{FF2B5EF4-FFF2-40B4-BE49-F238E27FC236}">
                <a16:creationId xmlns:a16="http://schemas.microsoft.com/office/drawing/2014/main" id="{C8371BB8-5BB6-C071-197C-59DA324CE02E}"/>
              </a:ext>
            </a:extLst>
          </p:cNvPr>
          <p:cNvSpPr/>
          <p:nvPr/>
        </p:nvSpPr>
        <p:spPr>
          <a:xfrm>
            <a:off x="2483878" y="1220162"/>
            <a:ext cx="2736304" cy="16561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650B578A-915F-848B-608D-6537EAB6CA3B}"/>
              </a:ext>
            </a:extLst>
          </p:cNvPr>
          <p:cNvSpPr/>
          <p:nvPr/>
        </p:nvSpPr>
        <p:spPr>
          <a:xfrm>
            <a:off x="2483424" y="3848454"/>
            <a:ext cx="2736304" cy="16561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EACBF1E-0EFA-0063-6B82-FB2D805AC58E}"/>
              </a:ext>
            </a:extLst>
          </p:cNvPr>
          <p:cNvSpPr/>
          <p:nvPr/>
        </p:nvSpPr>
        <p:spPr>
          <a:xfrm>
            <a:off x="6948373" y="1211034"/>
            <a:ext cx="2736304" cy="16561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146B79C3-E4B5-E55C-A960-673A1458F0D1}"/>
              </a:ext>
            </a:extLst>
          </p:cNvPr>
          <p:cNvSpPr/>
          <p:nvPr/>
        </p:nvSpPr>
        <p:spPr>
          <a:xfrm>
            <a:off x="2627893" y="1436186"/>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A620CC1F-25FE-AE0D-0CBC-970E99236077}"/>
              </a:ext>
            </a:extLst>
          </p:cNvPr>
          <p:cNvSpPr/>
          <p:nvPr/>
        </p:nvSpPr>
        <p:spPr>
          <a:xfrm>
            <a:off x="3275965" y="2372290"/>
            <a:ext cx="360040" cy="36004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05527BF9-B495-31D5-31EB-3FE8ABA84DDC}"/>
              </a:ext>
            </a:extLst>
          </p:cNvPr>
          <p:cNvSpPr/>
          <p:nvPr/>
        </p:nvSpPr>
        <p:spPr>
          <a:xfrm>
            <a:off x="3600000" y="1808947"/>
            <a:ext cx="360040" cy="3600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3782A94C-440A-EDE6-B6EA-404C8A4BA530}"/>
              </a:ext>
            </a:extLst>
          </p:cNvPr>
          <p:cNvSpPr/>
          <p:nvPr/>
        </p:nvSpPr>
        <p:spPr>
          <a:xfrm>
            <a:off x="4212067" y="1467768"/>
            <a:ext cx="360040" cy="36004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9351E8E-0274-8C6B-53C7-50F8C2DE0280}"/>
              </a:ext>
            </a:extLst>
          </p:cNvPr>
          <p:cNvSpPr/>
          <p:nvPr/>
        </p:nvSpPr>
        <p:spPr>
          <a:xfrm>
            <a:off x="4140060" y="2192270"/>
            <a:ext cx="360040" cy="36004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05066B3D-7E77-441A-560C-3D781453EDEE}"/>
              </a:ext>
            </a:extLst>
          </p:cNvPr>
          <p:cNvSpPr/>
          <p:nvPr/>
        </p:nvSpPr>
        <p:spPr>
          <a:xfrm>
            <a:off x="2627893" y="4028474"/>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B8C5D9A4-0D78-534F-A95C-60B49E394D20}"/>
              </a:ext>
            </a:extLst>
          </p:cNvPr>
          <p:cNvSpPr/>
          <p:nvPr/>
        </p:nvSpPr>
        <p:spPr>
          <a:xfrm>
            <a:off x="7181579" y="1855249"/>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F917D9CF-9740-F31C-8733-7B2713F28A19}"/>
              </a:ext>
            </a:extLst>
          </p:cNvPr>
          <p:cNvSpPr/>
          <p:nvPr/>
        </p:nvSpPr>
        <p:spPr>
          <a:xfrm>
            <a:off x="3419980" y="4826417"/>
            <a:ext cx="360040" cy="36004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AFE2C5AB-9F25-8016-1614-98EB8519EE55}"/>
              </a:ext>
            </a:extLst>
          </p:cNvPr>
          <p:cNvSpPr/>
          <p:nvPr/>
        </p:nvSpPr>
        <p:spPr>
          <a:xfrm>
            <a:off x="3851576" y="4288305"/>
            <a:ext cx="360040" cy="36004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5F483EE0-EEEA-E84B-4520-AAAD790EE5E4}"/>
              </a:ext>
            </a:extLst>
          </p:cNvPr>
          <p:cNvSpPr/>
          <p:nvPr/>
        </p:nvSpPr>
        <p:spPr>
          <a:xfrm>
            <a:off x="4211616" y="4901565"/>
            <a:ext cx="360040" cy="36004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79C51DDC-B1A1-0B48-64C7-D79D5D5A3EFD}"/>
              </a:ext>
            </a:extLst>
          </p:cNvPr>
          <p:cNvSpPr/>
          <p:nvPr/>
        </p:nvSpPr>
        <p:spPr>
          <a:xfrm>
            <a:off x="4490082" y="4113379"/>
            <a:ext cx="360040" cy="36004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58FCE5DE-EBFE-F40D-3E43-F1DE9162A0A3}"/>
              </a:ext>
            </a:extLst>
          </p:cNvPr>
          <p:cNvSpPr/>
          <p:nvPr/>
        </p:nvSpPr>
        <p:spPr>
          <a:xfrm>
            <a:off x="7707379" y="1855248"/>
            <a:ext cx="360040" cy="36004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A7757039-A118-6FB9-A241-C99DD608E46F}"/>
              </a:ext>
            </a:extLst>
          </p:cNvPr>
          <p:cNvSpPr/>
          <p:nvPr/>
        </p:nvSpPr>
        <p:spPr>
          <a:xfrm>
            <a:off x="8257674" y="1832230"/>
            <a:ext cx="360040" cy="3600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266EE252-FFD3-3A6B-2DE9-9EDE7333307D}"/>
              </a:ext>
            </a:extLst>
          </p:cNvPr>
          <p:cNvSpPr/>
          <p:nvPr/>
        </p:nvSpPr>
        <p:spPr>
          <a:xfrm>
            <a:off x="8740524" y="1826117"/>
            <a:ext cx="360040" cy="36004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CA8459AA-C875-D7D6-671D-CB1D5C29656C}"/>
              </a:ext>
            </a:extLst>
          </p:cNvPr>
          <p:cNvSpPr/>
          <p:nvPr/>
        </p:nvSpPr>
        <p:spPr>
          <a:xfrm>
            <a:off x="9223374" y="1834918"/>
            <a:ext cx="360040" cy="36004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1F8CA48E-14EA-6808-CF85-BAB1EC84D640}"/>
              </a:ext>
            </a:extLst>
          </p:cNvPr>
          <p:cNvSpPr txBox="1"/>
          <p:nvPr/>
        </p:nvSpPr>
        <p:spPr>
          <a:xfrm>
            <a:off x="2379116" y="2756445"/>
            <a:ext cx="1584683" cy="671851"/>
          </a:xfrm>
          <a:prstGeom prst="rect">
            <a:avLst/>
          </a:prstGeom>
          <a:noFill/>
        </p:spPr>
        <p:txBody>
          <a:bodyPr wrap="square" rtlCol="0">
            <a:spAutoFit/>
          </a:bodyPr>
          <a:lstStyle/>
          <a:p>
            <a:pPr>
              <a:lnSpc>
                <a:spcPct val="150000"/>
              </a:lnSpc>
            </a:pPr>
            <a:r>
              <a:rPr lang="en-GB" sz="2800" b="1" dirty="0">
                <a:solidFill>
                  <a:schemeClr val="accent1">
                    <a:lumMod val="75000"/>
                  </a:schemeClr>
                </a:solidFill>
              </a:rPr>
              <a:t>Inclusion</a:t>
            </a:r>
          </a:p>
        </p:txBody>
      </p:sp>
      <p:sp>
        <p:nvSpPr>
          <p:cNvPr id="24" name="TextBox 23">
            <a:extLst>
              <a:ext uri="{FF2B5EF4-FFF2-40B4-BE49-F238E27FC236}">
                <a16:creationId xmlns:a16="http://schemas.microsoft.com/office/drawing/2014/main" id="{DDE62E81-DA31-49BB-34B3-E35C3D7DE59D}"/>
              </a:ext>
            </a:extLst>
          </p:cNvPr>
          <p:cNvSpPr txBox="1"/>
          <p:nvPr/>
        </p:nvSpPr>
        <p:spPr>
          <a:xfrm>
            <a:off x="2375864" y="5421933"/>
            <a:ext cx="3168352" cy="671851"/>
          </a:xfrm>
          <a:prstGeom prst="rect">
            <a:avLst/>
          </a:prstGeom>
          <a:noFill/>
        </p:spPr>
        <p:txBody>
          <a:bodyPr wrap="square" rtlCol="0">
            <a:spAutoFit/>
          </a:bodyPr>
          <a:lstStyle/>
          <a:p>
            <a:pPr>
              <a:lnSpc>
                <a:spcPct val="150000"/>
              </a:lnSpc>
            </a:pPr>
            <a:r>
              <a:rPr lang="en-GB" sz="2800" b="1" dirty="0">
                <a:solidFill>
                  <a:schemeClr val="accent1">
                    <a:lumMod val="75000"/>
                  </a:schemeClr>
                </a:solidFill>
              </a:rPr>
              <a:t>Anti-Discrimination</a:t>
            </a:r>
          </a:p>
        </p:txBody>
      </p:sp>
      <p:sp>
        <p:nvSpPr>
          <p:cNvPr id="25" name="TextBox 24">
            <a:extLst>
              <a:ext uri="{FF2B5EF4-FFF2-40B4-BE49-F238E27FC236}">
                <a16:creationId xmlns:a16="http://schemas.microsoft.com/office/drawing/2014/main" id="{2AA4A4CC-979B-D074-6491-1BA2C283C3B2}"/>
              </a:ext>
            </a:extLst>
          </p:cNvPr>
          <p:cNvSpPr txBox="1"/>
          <p:nvPr/>
        </p:nvSpPr>
        <p:spPr>
          <a:xfrm>
            <a:off x="6799762" y="2756445"/>
            <a:ext cx="2603632" cy="671851"/>
          </a:xfrm>
          <a:prstGeom prst="rect">
            <a:avLst/>
          </a:prstGeom>
          <a:noFill/>
        </p:spPr>
        <p:txBody>
          <a:bodyPr wrap="square" rtlCol="0">
            <a:spAutoFit/>
          </a:bodyPr>
          <a:lstStyle/>
          <a:p>
            <a:pPr>
              <a:lnSpc>
                <a:spcPct val="150000"/>
              </a:lnSpc>
            </a:pPr>
            <a:r>
              <a:rPr lang="en-GB" sz="2800" b="1" dirty="0">
                <a:solidFill>
                  <a:schemeClr val="accent1">
                    <a:lumMod val="75000"/>
                  </a:schemeClr>
                </a:solidFill>
              </a:rPr>
              <a:t>Anti-Oppressive</a:t>
            </a:r>
          </a:p>
        </p:txBody>
      </p:sp>
    </p:spTree>
    <p:extLst>
      <p:ext uri="{BB962C8B-B14F-4D97-AF65-F5344CB8AC3E}">
        <p14:creationId xmlns:p14="http://schemas.microsoft.com/office/powerpoint/2010/main" val="4103725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94239-5A95-1C9B-B693-C4C04D14A91B}"/>
              </a:ext>
            </a:extLst>
          </p:cNvPr>
          <p:cNvSpPr>
            <a:spLocks noGrp="1"/>
          </p:cNvSpPr>
          <p:nvPr>
            <p:ph type="title"/>
          </p:nvPr>
        </p:nvSpPr>
        <p:spPr/>
        <p:txBody>
          <a:bodyPr>
            <a:normAutofit fontScale="90000"/>
          </a:bodyPr>
          <a:lstStyle/>
          <a:p>
            <a:r>
              <a:rPr lang="en-GB" dirty="0"/>
              <a:t>Organisational level</a:t>
            </a:r>
          </a:p>
        </p:txBody>
      </p:sp>
      <p:sp>
        <p:nvSpPr>
          <p:cNvPr id="3" name="Content Placeholder 2">
            <a:extLst>
              <a:ext uri="{FF2B5EF4-FFF2-40B4-BE49-F238E27FC236}">
                <a16:creationId xmlns:a16="http://schemas.microsoft.com/office/drawing/2014/main" id="{318DD705-9CD4-4507-A085-CCC834DA3005}"/>
              </a:ext>
            </a:extLst>
          </p:cNvPr>
          <p:cNvSpPr>
            <a:spLocks noGrp="1"/>
          </p:cNvSpPr>
          <p:nvPr>
            <p:ph idx="1"/>
          </p:nvPr>
        </p:nvSpPr>
        <p:spPr/>
        <p:txBody>
          <a:bodyPr>
            <a:normAutofit/>
          </a:bodyPr>
          <a:lstStyle/>
          <a:p>
            <a:r>
              <a:rPr lang="en-GB" dirty="0"/>
              <a:t>Looking at power structures</a:t>
            </a:r>
          </a:p>
          <a:p>
            <a:r>
              <a:rPr lang="en-GB" dirty="0"/>
              <a:t>Trainee representations</a:t>
            </a:r>
          </a:p>
          <a:p>
            <a:r>
              <a:rPr lang="en-GB" dirty="0"/>
              <a:t>Access – bursaries</a:t>
            </a:r>
          </a:p>
          <a:p>
            <a:r>
              <a:rPr lang="en-GB" dirty="0"/>
              <a:t>Mentoring </a:t>
            </a:r>
          </a:p>
          <a:p>
            <a:r>
              <a:rPr lang="en-GB" dirty="0"/>
              <a:t>Tutor representations. </a:t>
            </a:r>
          </a:p>
          <a:p>
            <a:r>
              <a:rPr lang="en-GB" dirty="0"/>
              <a:t>Tutor reflective Spaces – Self Identity and what person of the trainer comes into the class room. </a:t>
            </a:r>
          </a:p>
          <a:p>
            <a:r>
              <a:rPr lang="en-GB" dirty="0"/>
              <a:t>Learning – recognising limitations and continuous PD</a:t>
            </a:r>
          </a:p>
        </p:txBody>
      </p:sp>
      <p:sp>
        <p:nvSpPr>
          <p:cNvPr id="4" name="Date Placeholder 3">
            <a:extLst>
              <a:ext uri="{FF2B5EF4-FFF2-40B4-BE49-F238E27FC236}">
                <a16:creationId xmlns:a16="http://schemas.microsoft.com/office/drawing/2014/main" id="{70747555-FFDF-DFBE-648E-A12885B6C166}"/>
              </a:ext>
            </a:extLst>
          </p:cNvPr>
          <p:cNvSpPr>
            <a:spLocks noGrp="1"/>
          </p:cNvSpPr>
          <p:nvPr>
            <p:ph type="dt" sz="half" idx="10"/>
          </p:nvPr>
        </p:nvSpPr>
        <p:spPr/>
        <p:txBody>
          <a:bodyPr/>
          <a:lstStyle/>
          <a:p>
            <a:pPr rtl="0"/>
            <a:r>
              <a:rPr lang="en-GB"/>
              <a:t>20XX</a:t>
            </a:r>
          </a:p>
        </p:txBody>
      </p:sp>
      <p:sp>
        <p:nvSpPr>
          <p:cNvPr id="5" name="Footer Placeholder 4">
            <a:extLst>
              <a:ext uri="{FF2B5EF4-FFF2-40B4-BE49-F238E27FC236}">
                <a16:creationId xmlns:a16="http://schemas.microsoft.com/office/drawing/2014/main" id="{5AAA8C6E-BF4C-14E9-EFE5-E746215E4533}"/>
              </a:ext>
            </a:extLst>
          </p:cNvPr>
          <p:cNvSpPr>
            <a:spLocks noGrp="1"/>
          </p:cNvSpPr>
          <p:nvPr>
            <p:ph type="ftr" sz="quarter" idx="11"/>
          </p:nvPr>
        </p:nvSpPr>
        <p:spPr/>
        <p:txBody>
          <a:bodyPr/>
          <a:lstStyle/>
          <a:p>
            <a:pPr rtl="0"/>
            <a:r>
              <a:rPr lang="en-GB"/>
              <a:t>presentation title</a:t>
            </a:r>
          </a:p>
        </p:txBody>
      </p:sp>
      <p:sp>
        <p:nvSpPr>
          <p:cNvPr id="6" name="Slide Number Placeholder 5">
            <a:extLst>
              <a:ext uri="{FF2B5EF4-FFF2-40B4-BE49-F238E27FC236}">
                <a16:creationId xmlns:a16="http://schemas.microsoft.com/office/drawing/2014/main" id="{6C467BDA-60C6-A284-C4FE-4E8613449FD2}"/>
              </a:ext>
            </a:extLst>
          </p:cNvPr>
          <p:cNvSpPr>
            <a:spLocks noGrp="1"/>
          </p:cNvSpPr>
          <p:nvPr>
            <p:ph type="sldNum" sz="quarter" idx="12"/>
          </p:nvPr>
        </p:nvSpPr>
        <p:spPr/>
        <p:txBody>
          <a:bodyPr/>
          <a:lstStyle/>
          <a:p>
            <a:pPr rtl="0"/>
            <a:fld id="{58FB4751-880F-D840-AAA9-3A15815CC996}" type="slidenum">
              <a:rPr lang="en-GB" smtClean="0"/>
              <a:t>7</a:t>
            </a:fld>
            <a:endParaRPr lang="en-GB" dirty="0"/>
          </a:p>
        </p:txBody>
      </p:sp>
    </p:spTree>
    <p:extLst>
      <p:ext uri="{BB962C8B-B14F-4D97-AF65-F5344CB8AC3E}">
        <p14:creationId xmlns:p14="http://schemas.microsoft.com/office/powerpoint/2010/main" val="3731135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311F0-6B37-9FBE-BE6E-7C485895C015}"/>
              </a:ext>
            </a:extLst>
          </p:cNvPr>
          <p:cNvSpPr>
            <a:spLocks noGrp="1"/>
          </p:cNvSpPr>
          <p:nvPr>
            <p:ph type="title"/>
          </p:nvPr>
        </p:nvSpPr>
        <p:spPr/>
        <p:txBody>
          <a:bodyPr/>
          <a:lstStyle/>
          <a:p>
            <a:r>
              <a:rPr lang="en-GB" dirty="0"/>
              <a:t>Organisational level</a:t>
            </a:r>
          </a:p>
        </p:txBody>
      </p:sp>
      <p:sp>
        <p:nvSpPr>
          <p:cNvPr id="3" name="Content Placeholder 2">
            <a:extLst>
              <a:ext uri="{FF2B5EF4-FFF2-40B4-BE49-F238E27FC236}">
                <a16:creationId xmlns:a16="http://schemas.microsoft.com/office/drawing/2014/main" id="{0D302958-53A9-9B10-3C5B-6EDDCFBC4788}"/>
              </a:ext>
            </a:extLst>
          </p:cNvPr>
          <p:cNvSpPr>
            <a:spLocks noGrp="1"/>
          </p:cNvSpPr>
          <p:nvPr>
            <p:ph idx="1"/>
          </p:nvPr>
        </p:nvSpPr>
        <p:spPr/>
        <p:txBody>
          <a:bodyPr/>
          <a:lstStyle/>
          <a:p>
            <a:r>
              <a:rPr lang="en-GB" sz="3200" dirty="0"/>
              <a:t>Support in place – tutoring/mentoring</a:t>
            </a:r>
          </a:p>
          <a:p>
            <a:r>
              <a:rPr lang="en-GB" sz="3200" dirty="0"/>
              <a:t>Marking criteria </a:t>
            </a:r>
          </a:p>
          <a:p>
            <a:r>
              <a:rPr lang="en-GB" sz="3200" dirty="0"/>
              <a:t>Examining whiteness – for Tutors</a:t>
            </a:r>
          </a:p>
          <a:p>
            <a:endParaRPr lang="en-GB" dirty="0"/>
          </a:p>
          <a:p>
            <a:pPr marL="0" indent="0">
              <a:buNone/>
            </a:pPr>
            <a:endParaRPr lang="en-GB" dirty="0"/>
          </a:p>
        </p:txBody>
      </p:sp>
      <p:sp>
        <p:nvSpPr>
          <p:cNvPr id="4" name="Date Placeholder 3">
            <a:extLst>
              <a:ext uri="{FF2B5EF4-FFF2-40B4-BE49-F238E27FC236}">
                <a16:creationId xmlns:a16="http://schemas.microsoft.com/office/drawing/2014/main" id="{B0E8482D-B713-7B4B-A4B1-1D6C19AAA291}"/>
              </a:ext>
            </a:extLst>
          </p:cNvPr>
          <p:cNvSpPr>
            <a:spLocks noGrp="1"/>
          </p:cNvSpPr>
          <p:nvPr>
            <p:ph type="dt" sz="half" idx="10"/>
          </p:nvPr>
        </p:nvSpPr>
        <p:spPr/>
        <p:txBody>
          <a:bodyPr/>
          <a:lstStyle/>
          <a:p>
            <a:pPr rtl="0"/>
            <a:r>
              <a:rPr lang="en-GB"/>
              <a:t>20XX</a:t>
            </a:r>
          </a:p>
        </p:txBody>
      </p:sp>
      <p:sp>
        <p:nvSpPr>
          <p:cNvPr id="5" name="Footer Placeholder 4">
            <a:extLst>
              <a:ext uri="{FF2B5EF4-FFF2-40B4-BE49-F238E27FC236}">
                <a16:creationId xmlns:a16="http://schemas.microsoft.com/office/drawing/2014/main" id="{B8429054-BD04-58BA-9505-FA312735E0A1}"/>
              </a:ext>
            </a:extLst>
          </p:cNvPr>
          <p:cNvSpPr>
            <a:spLocks noGrp="1"/>
          </p:cNvSpPr>
          <p:nvPr>
            <p:ph type="ftr" sz="quarter" idx="11"/>
          </p:nvPr>
        </p:nvSpPr>
        <p:spPr/>
        <p:txBody>
          <a:bodyPr/>
          <a:lstStyle/>
          <a:p>
            <a:pPr rtl="0"/>
            <a:r>
              <a:rPr lang="en-GB"/>
              <a:t>presentation title</a:t>
            </a:r>
          </a:p>
        </p:txBody>
      </p:sp>
      <p:sp>
        <p:nvSpPr>
          <p:cNvPr id="6" name="Slide Number Placeholder 5">
            <a:extLst>
              <a:ext uri="{FF2B5EF4-FFF2-40B4-BE49-F238E27FC236}">
                <a16:creationId xmlns:a16="http://schemas.microsoft.com/office/drawing/2014/main" id="{D881E540-5635-BA09-3144-4F6878173BDA}"/>
              </a:ext>
            </a:extLst>
          </p:cNvPr>
          <p:cNvSpPr>
            <a:spLocks noGrp="1"/>
          </p:cNvSpPr>
          <p:nvPr>
            <p:ph type="sldNum" sz="quarter" idx="12"/>
          </p:nvPr>
        </p:nvSpPr>
        <p:spPr/>
        <p:txBody>
          <a:bodyPr/>
          <a:lstStyle/>
          <a:p>
            <a:pPr rtl="0"/>
            <a:fld id="{58FB4751-880F-D840-AAA9-3A15815CC996}" type="slidenum">
              <a:rPr lang="en-GB" smtClean="0"/>
              <a:t>8</a:t>
            </a:fld>
            <a:endParaRPr lang="en-GB" dirty="0"/>
          </a:p>
        </p:txBody>
      </p:sp>
    </p:spTree>
    <p:extLst>
      <p:ext uri="{BB962C8B-B14F-4D97-AF65-F5344CB8AC3E}">
        <p14:creationId xmlns:p14="http://schemas.microsoft.com/office/powerpoint/2010/main" val="1588808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31071-5F3A-DC85-9E6A-5CCCCC862DF9}"/>
              </a:ext>
            </a:extLst>
          </p:cNvPr>
          <p:cNvSpPr>
            <a:spLocks noGrp="1"/>
          </p:cNvSpPr>
          <p:nvPr>
            <p:ph type="title"/>
          </p:nvPr>
        </p:nvSpPr>
        <p:spPr/>
        <p:txBody>
          <a:bodyPr/>
          <a:lstStyle/>
          <a:p>
            <a:r>
              <a:rPr lang="en-GB" dirty="0"/>
              <a:t>Part 1 – Inclusion vs Anti-Oppression</a:t>
            </a:r>
          </a:p>
        </p:txBody>
      </p:sp>
      <p:pic>
        <p:nvPicPr>
          <p:cNvPr id="5" name="Content Placeholder 4" descr="A person's profile with text overlay&#10;&#10;Description automatically generated">
            <a:extLst>
              <a:ext uri="{FF2B5EF4-FFF2-40B4-BE49-F238E27FC236}">
                <a16:creationId xmlns:a16="http://schemas.microsoft.com/office/drawing/2014/main" id="{462E5013-DE7E-E973-03C5-AB9CF464A37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50407" y="2079886"/>
            <a:ext cx="7151511" cy="4022725"/>
          </a:xfrm>
        </p:spPr>
      </p:pic>
    </p:spTree>
    <p:extLst>
      <p:ext uri="{BB962C8B-B14F-4D97-AF65-F5344CB8AC3E}">
        <p14:creationId xmlns:p14="http://schemas.microsoft.com/office/powerpoint/2010/main" val="122719545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Eventdate xmlns="58b9c43f-a12c-4171-be24-076ade0dc0aa" xsi:nil="true"/>
    <lcf76f155ced4ddcb4097134ff3c332f xmlns="58b9c43f-a12c-4171-be24-076ade0dc0aa">
      <Terms xmlns="http://schemas.microsoft.com/office/infopath/2007/PartnerControls"/>
    </lcf76f155ced4ddcb4097134ff3c332f>
    <_ip_UnifiedCompliancePolicyProperties xmlns="http://schemas.microsoft.com/sharepoint/v3" xsi:nil="true"/>
    <TaxCatchAll xmlns="ec8b8a7d-f2cb-4c76-86c4-ebc483654e4d" xsi:nil="true"/>
    <SharedWithUsers xmlns="ec8b8a7d-f2cb-4c76-86c4-ebc483654e4d">
      <UserInfo>
        <DisplayName>Josh Reed</DisplayName>
        <AccountId>246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784E5D2755C084AAB75FDB3DFAAEF44" ma:contentTypeVersion="21" ma:contentTypeDescription="Create a new document." ma:contentTypeScope="" ma:versionID="4f8d1e4713e8db9a7f01354ec528e329">
  <xsd:schema xmlns:xsd="http://www.w3.org/2001/XMLSchema" xmlns:xs="http://www.w3.org/2001/XMLSchema" xmlns:p="http://schemas.microsoft.com/office/2006/metadata/properties" xmlns:ns1="http://schemas.microsoft.com/sharepoint/v3" xmlns:ns2="58b9c43f-a12c-4171-be24-076ade0dc0aa" xmlns:ns3="ec8b8a7d-f2cb-4c76-86c4-ebc483654e4d" targetNamespace="http://schemas.microsoft.com/office/2006/metadata/properties" ma:root="true" ma:fieldsID="23c6273ce202e6fa85549565313b1988" ns1:_="" ns2:_="" ns3:_="">
    <xsd:import namespace="http://schemas.microsoft.com/sharepoint/v3"/>
    <xsd:import namespace="58b9c43f-a12c-4171-be24-076ade0dc0aa"/>
    <xsd:import namespace="ec8b8a7d-f2cb-4c76-86c4-ebc483654e4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ServiceLocation" minOccurs="0"/>
                <xsd:element ref="ns1:_ip_UnifiedCompliancePolicyProperties" minOccurs="0"/>
                <xsd:element ref="ns1:_ip_UnifiedCompliancePolicyUIAction" minOccurs="0"/>
                <xsd:element ref="ns2:MediaServiceSearchProperties" minOccurs="0"/>
                <xsd:element ref="ns2:MediaServiceObjectDetectorVersions" minOccurs="0"/>
                <xsd:element ref="ns2:Event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b9c43f-a12c-4171-be24-076ade0dc0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903788b-e37c-4004-9c1b-5c67a45e822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Eventdate" ma:index="28" nillable="true" ma:displayName="Event date" ma:default="1/12/23" ma:format="DateOnly" ma:internalName="Event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c8b8a7d-f2cb-4c76-86c4-ebc483654e4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8afcd66-319f-4825-99ab-2685306ae180}" ma:internalName="TaxCatchAll" ma:showField="CatchAllData" ma:web="ec8b8a7d-f2cb-4c76-86c4-ebc483654e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C77B72-F00E-4ABA-B9CC-592C9C52EC2E}">
  <ds:schemaRefs>
    <ds:schemaRef ds:uri="http://schemas.microsoft.com/sharepoint/v3/contenttype/forms"/>
  </ds:schemaRefs>
</ds:datastoreItem>
</file>

<file path=customXml/itemProps2.xml><?xml version="1.0" encoding="utf-8"?>
<ds:datastoreItem xmlns:ds="http://schemas.openxmlformats.org/officeDocument/2006/customXml" ds:itemID="{4441521C-54B5-4484-9B37-6967E4C1DB22}">
  <ds:schemaRefs>
    <ds:schemaRef ds:uri="http://schemas.microsoft.com/office/2006/metadata/properties"/>
    <ds:schemaRef ds:uri="http://schemas.microsoft.com/office/infopath/2007/PartnerControls"/>
    <ds:schemaRef ds:uri="http://schemas.microsoft.com/sharepoint/v3"/>
    <ds:schemaRef ds:uri="58b9c43f-a12c-4171-be24-076ade0dc0aa"/>
    <ds:schemaRef ds:uri="ec8b8a7d-f2cb-4c76-86c4-ebc483654e4d"/>
  </ds:schemaRefs>
</ds:datastoreItem>
</file>

<file path=customXml/itemProps3.xml><?xml version="1.0" encoding="utf-8"?>
<ds:datastoreItem xmlns:ds="http://schemas.openxmlformats.org/officeDocument/2006/customXml" ds:itemID="{23DD73C5-4292-4748-9D8C-7476299528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8b9c43f-a12c-4171-be24-076ade0dc0aa"/>
    <ds:schemaRef ds:uri="ec8b8a7d-f2cb-4c76-86c4-ebc483654e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TM02900769[[fn=Retrospect]]</Template>
  <TotalTime>11</TotalTime>
  <Words>4646</Words>
  <Application>Microsoft Office PowerPoint</Application>
  <PresentationFormat>Widescreen</PresentationFormat>
  <Paragraphs>382</Paragraphs>
  <Slides>27</Slides>
  <Notes>24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Retrospect</vt:lpstr>
      <vt:lpstr>Anti-oppressive and inclusive practice in counselling and psychotherapy training</vt:lpstr>
      <vt:lpstr>Part 1 – Inclusion vs Anti-Oppression</vt:lpstr>
      <vt:lpstr>PowerPoint Presentation</vt:lpstr>
      <vt:lpstr>PowerPoint Presentation</vt:lpstr>
      <vt:lpstr>PowerPoint Presentation</vt:lpstr>
      <vt:lpstr>PowerPoint Presentation</vt:lpstr>
      <vt:lpstr>Organisational level</vt:lpstr>
      <vt:lpstr>Organisational level</vt:lpstr>
      <vt:lpstr>Part 1 – Inclusion vs Anti-Oppression</vt:lpstr>
      <vt:lpstr>Part 2 – Embedding race in training and implementing changes to curriculum</vt:lpstr>
      <vt:lpstr>Part 2 – Embedding race in training and implementing changes to curriculum</vt:lpstr>
      <vt:lpstr>Planning and Preparation</vt:lpstr>
      <vt:lpstr>Theories – What needs to considered </vt:lpstr>
      <vt:lpstr>Theories and Topics</vt:lpstr>
      <vt:lpstr>Not as an ad hoc, one day training </vt:lpstr>
      <vt:lpstr>Training - </vt:lpstr>
      <vt:lpstr>Tutors &amp; Trainers </vt:lpstr>
      <vt:lpstr>Safe space for trainees</vt:lpstr>
      <vt:lpstr>Part 2 – Embedding race in training and implementing changes to curriculum</vt:lpstr>
      <vt:lpstr>Part 3 – Empowering trainers to enable students to deliver culturally-sensitive counselling</vt:lpstr>
      <vt:lpstr>Part 3 – Empowering trainers to enable students to deliver culturally-sensitive counselling</vt:lpstr>
      <vt:lpstr>Part 3 – Empowering trainers to enable students to deliver culturally-sensitive counselling</vt:lpstr>
      <vt:lpstr>Part 3 – Empowering trainers to enable students to deliver culturally-sensitive counselling</vt:lpstr>
      <vt:lpstr>PowerPoint Presentation</vt:lpstr>
      <vt:lpstr>Part 3 – Empowering trainers to enable students to deliver culturally-sensitive counselling</vt:lpstr>
      <vt:lpstr>Part 3 – Empowering trainers to enable students to deliver culturally-sensitive counselling</vt:lpstr>
      <vt:lpstr>Part 3 – Empowering trainers to enable students to deliver culturally-sensitive counselling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 the Trainer</dc:title>
  <dc:creator>Myira Khan</dc:creator>
  <cp:lastModifiedBy>Josh Reed</cp:lastModifiedBy>
  <cp:revision>80</cp:revision>
  <dcterms:created xsi:type="dcterms:W3CDTF">2023-08-24T12:40:48Z</dcterms:created>
  <dcterms:modified xsi:type="dcterms:W3CDTF">2023-11-07T15:37:39Z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0x010100F784E5D2755C084AAB75FDB3DFAAEF44</vt:lpwstr>
  </property>
  <property fmtid="{D5CDD505-2E9C-101B-9397-08002B2CF9AE}" pid="3" name="MediaServiceImageTags">
    <vt:lpwstr/>
  </property>
</Properties>
</file>