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12192000" cy="6858000"/>
  <p:notesSz cx="6858000" cy="9144000"/>
  <p:defaultTex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C7F1C32-9B23-B7FF-4C26-7C4777069875}" v="60" dt="2026-01-27T10:52:51.357"/>
    <p1510:client id="{BF32AD76-A52B-18DA-AF4F-F3429D114686}" v="4" dt="2026-01-27T11:07:20.08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86" d="100"/>
          <a:sy n="86" d="100"/>
        </p:scale>
        <p:origin x="96" y="8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GB"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GB" dirty="0"/>
          </a:p>
        </p:txBody>
      </p:sp>
      <p:sp>
        <p:nvSpPr>
          <p:cNvPr id="4" name="Date Placeholder 3"/>
          <p:cNvSpPr>
            <a:spLocks noGrp="1"/>
          </p:cNvSpPr>
          <p:nvPr>
            <p:ph type="dt" sz="half" idx="10"/>
          </p:nvPr>
        </p:nvSpPr>
        <p:spPr/>
        <p:txBody>
          <a:bodyPr/>
          <a:lstStyle/>
          <a:p>
            <a:fld id="{846CE7D5-CF57-46EF-B807-FDD0502418D4}" type="datetimeFigureOut">
              <a:rPr lang="en-GB" smtClean="0"/>
              <a:t>27/01/2026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GB"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Date Placeholder 3"/>
          <p:cNvSpPr>
            <a:spLocks noGrp="1"/>
          </p:cNvSpPr>
          <p:nvPr>
            <p:ph type="dt" sz="half" idx="10"/>
          </p:nvPr>
        </p:nvSpPr>
        <p:spPr/>
        <p:txBody>
          <a:bodyPr/>
          <a:lstStyle/>
          <a:p>
            <a:fld id="{846CE7D5-CF57-46EF-B807-FDD0502418D4}" type="datetimeFigureOut">
              <a:rPr lang="en-GB" smtClean="0"/>
              <a:t>27/01/2026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GB"/>
              <a:t>Click to edit Master title style</a:t>
            </a:r>
            <a:endParaRPr lang="en-GB"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Date Placeholder 3"/>
          <p:cNvSpPr>
            <a:spLocks noGrp="1"/>
          </p:cNvSpPr>
          <p:nvPr>
            <p:ph type="dt" sz="half" idx="10"/>
          </p:nvPr>
        </p:nvSpPr>
        <p:spPr/>
        <p:txBody>
          <a:bodyPr/>
          <a:lstStyle/>
          <a:p>
            <a:fld id="{846CE7D5-CF57-46EF-B807-FDD0502418D4}" type="datetimeFigureOut">
              <a:rPr lang="en-GB" smtClean="0"/>
              <a:t>27/01/2026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GB"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Date Placeholder 3"/>
          <p:cNvSpPr>
            <a:spLocks noGrp="1"/>
          </p:cNvSpPr>
          <p:nvPr>
            <p:ph type="dt" sz="half" idx="10"/>
          </p:nvPr>
        </p:nvSpPr>
        <p:spPr/>
        <p:txBody>
          <a:bodyPr/>
          <a:lstStyle/>
          <a:p>
            <a:fld id="{846CE7D5-CF57-46EF-B807-FDD0502418D4}" type="datetimeFigureOut">
              <a:rPr lang="en-GB" smtClean="0"/>
              <a:t>27/01/2026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GB"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GB" smtClean="0"/>
              <a:t>27/01/2026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GB" dirty="0"/>
          </a:p>
        </p:txBody>
      </p:sp>
      <p:sp>
        <p:nvSpPr>
          <p:cNvPr id="3" name="Content Placeholder 2"/>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Content Placeholder 3"/>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5" name="Date Placeholder 4"/>
          <p:cNvSpPr>
            <a:spLocks noGrp="1"/>
          </p:cNvSpPr>
          <p:nvPr>
            <p:ph type="dt" sz="half" idx="10"/>
          </p:nvPr>
        </p:nvSpPr>
        <p:spPr/>
        <p:txBody>
          <a:bodyPr/>
          <a:lstStyle/>
          <a:p>
            <a:fld id="{846CE7D5-CF57-46EF-B807-FDD0502418D4}" type="datetimeFigureOut">
              <a:rPr lang="en-GB" smtClean="0"/>
              <a:t>27/01/2026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GB"/>
              <a:t>Click to edit Master title style</a:t>
            </a:r>
            <a:endParaRPr lang="en-GB"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7" name="Date Placeholder 6"/>
          <p:cNvSpPr>
            <a:spLocks noGrp="1"/>
          </p:cNvSpPr>
          <p:nvPr>
            <p:ph type="dt" sz="half" idx="10"/>
          </p:nvPr>
        </p:nvSpPr>
        <p:spPr/>
        <p:txBody>
          <a:bodyPr/>
          <a:lstStyle/>
          <a:p>
            <a:fld id="{846CE7D5-CF57-46EF-B807-FDD0502418D4}" type="datetimeFigureOut">
              <a:rPr lang="en-GB" smtClean="0"/>
              <a:t>27/01/2026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GB" dirty="0"/>
          </a:p>
        </p:txBody>
      </p:sp>
      <p:sp>
        <p:nvSpPr>
          <p:cNvPr id="3" name="Date Placeholder 2"/>
          <p:cNvSpPr>
            <a:spLocks noGrp="1"/>
          </p:cNvSpPr>
          <p:nvPr>
            <p:ph type="dt" sz="half" idx="10"/>
          </p:nvPr>
        </p:nvSpPr>
        <p:spPr/>
        <p:txBody>
          <a:bodyPr/>
          <a:lstStyle/>
          <a:p>
            <a:fld id="{846CE7D5-CF57-46EF-B807-FDD0502418D4}" type="datetimeFigureOut">
              <a:rPr lang="en-GB" smtClean="0"/>
              <a:t>27/01/2026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GB" smtClean="0"/>
              <a:t>27/01/2026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B"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GB" smtClean="0"/>
              <a:t>27/01/2026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B"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GB"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GB" smtClean="0"/>
              <a:t>27/01/2026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GB"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GB" smtClean="0"/>
              <a:t>27/01/2026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GB" smtClean="0"/>
              <a:t>‹#›</a:t>
            </a:fld>
            <a:endParaRPr lang="en-GB"/>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2">
            <a:lumMod val="10000"/>
            <a:lumOff val="9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892718"/>
            <a:ext cx="9144000" cy="1260259"/>
          </a:xfrm>
        </p:spPr>
        <p:txBody>
          <a:bodyPr/>
          <a:lstStyle/>
          <a:p>
            <a:r>
              <a:rPr lang="en-GB" sz="2400" b="1" i="1">
                <a:solidFill>
                  <a:srgbClr val="002060"/>
                </a:solidFill>
                <a:latin typeface="Arial"/>
                <a:cs typeface="Arial"/>
              </a:rPr>
              <a:t>A phenomenological exploration of Transformational Suffering: Understanding how Counselling Therapists with injured insight impact on the clinical space</a:t>
            </a:r>
            <a:r>
              <a:rPr lang="en-GB" sz="2400" b="1" dirty="0">
                <a:solidFill>
                  <a:srgbClr val="002060"/>
                </a:solidFill>
                <a:latin typeface="Arial"/>
                <a:cs typeface="Arial"/>
              </a:rPr>
              <a:t> </a:t>
            </a:r>
            <a:endParaRPr lang="en-US">
              <a:solidFill>
                <a:srgbClr val="002060"/>
              </a:solidFill>
            </a:endParaRPr>
          </a:p>
        </p:txBody>
      </p:sp>
      <p:sp>
        <p:nvSpPr>
          <p:cNvPr id="3" name="Subtitle 2"/>
          <p:cNvSpPr>
            <a:spLocks noGrp="1"/>
          </p:cNvSpPr>
          <p:nvPr>
            <p:ph type="subTitle" idx="1"/>
          </p:nvPr>
        </p:nvSpPr>
        <p:spPr>
          <a:xfrm flipH="1" flipV="1">
            <a:off x="-11638767" y="5257800"/>
            <a:ext cx="1471808" cy="2300374"/>
          </a:xfrm>
        </p:spPr>
        <p:txBody>
          <a:bodyPr/>
          <a:lstStyle/>
          <a:p>
            <a:endParaRPr lang="en-GB"/>
          </a:p>
        </p:txBody>
      </p:sp>
      <p:sp>
        <p:nvSpPr>
          <p:cNvPr id="4" name="TextBox 3">
            <a:extLst>
              <a:ext uri="{FF2B5EF4-FFF2-40B4-BE49-F238E27FC236}">
                <a16:creationId xmlns:a16="http://schemas.microsoft.com/office/drawing/2014/main" id="{21375D48-202C-BD1B-306A-2BA9C1831AC1}"/>
              </a:ext>
            </a:extLst>
          </p:cNvPr>
          <p:cNvSpPr txBox="1"/>
          <p:nvPr/>
        </p:nvSpPr>
        <p:spPr>
          <a:xfrm>
            <a:off x="3611671" y="255740"/>
            <a:ext cx="6096000" cy="86177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cap="all" baseline="0" dirty="0">
                <a:solidFill>
                  <a:srgbClr val="002060"/>
                </a:solidFill>
                <a:latin typeface="Posterama"/>
              </a:rPr>
              <a:t>Participants needed</a:t>
            </a:r>
            <a:r>
              <a:rPr sz="3200" dirty="0">
                <a:solidFill>
                  <a:srgbClr val="002060"/>
                </a:solidFill>
                <a:latin typeface="Posterama"/>
                <a:ea typeface="Posterama"/>
                <a:cs typeface="Posterama"/>
              </a:rPr>
              <a:t>​</a:t>
            </a:r>
            <a:endParaRPr lang="en-GB" dirty="0">
              <a:solidFill>
                <a:srgbClr val="002060"/>
              </a:solidFill>
            </a:endParaRPr>
          </a:p>
          <a:p>
            <a:pPr algn="ctr"/>
            <a:endParaRPr lang="en-GB" dirty="0">
              <a:solidFill>
                <a:srgbClr val="002060"/>
              </a:solidFill>
            </a:endParaRPr>
          </a:p>
        </p:txBody>
      </p:sp>
      <p:sp>
        <p:nvSpPr>
          <p:cNvPr id="5" name="TextBox 4">
            <a:extLst>
              <a:ext uri="{FF2B5EF4-FFF2-40B4-BE49-F238E27FC236}">
                <a16:creationId xmlns:a16="http://schemas.microsoft.com/office/drawing/2014/main" id="{BEACA33A-8CE0-216F-BFC2-D4FB4F0D6BDC}"/>
              </a:ext>
            </a:extLst>
          </p:cNvPr>
          <p:cNvSpPr txBox="1"/>
          <p:nvPr/>
        </p:nvSpPr>
        <p:spPr>
          <a:xfrm>
            <a:off x="417534" y="2479109"/>
            <a:ext cx="6096000" cy="175432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baseline="0" dirty="0">
                <a:solidFill>
                  <a:srgbClr val="002060"/>
                </a:solidFill>
                <a:latin typeface="Calibri"/>
              </a:rPr>
              <a:t>I am Kirsty-Ann </a:t>
            </a:r>
            <a:r>
              <a:rPr lang="en-US" b="1" baseline="0">
                <a:solidFill>
                  <a:srgbClr val="002060"/>
                </a:solidFill>
                <a:latin typeface="Calibri"/>
              </a:rPr>
              <a:t>Heggie</a:t>
            </a:r>
            <a:r>
              <a:rPr lang="en-US" b="1">
                <a:solidFill>
                  <a:srgbClr val="002060"/>
                </a:solidFill>
                <a:latin typeface="Calibri"/>
              </a:rPr>
              <a:t>,</a:t>
            </a:r>
            <a:r>
              <a:rPr lang="en-US" b="1" baseline="0" dirty="0">
                <a:solidFill>
                  <a:srgbClr val="002060"/>
                </a:solidFill>
                <a:latin typeface="Calibri"/>
              </a:rPr>
              <a:t> and I am a Counselling BSc (Hons) Student at the University  of East London. </a:t>
            </a:r>
            <a:r>
              <a:rPr dirty="0">
                <a:latin typeface="Calibri"/>
                <a:ea typeface="Calibri"/>
                <a:cs typeface="Calibri"/>
              </a:rPr>
              <a:t>​</a:t>
            </a:r>
            <a:br>
              <a:rPr dirty="0">
                <a:latin typeface="Calibri"/>
                <a:ea typeface="Calibri"/>
                <a:cs typeface="Calibri"/>
              </a:rPr>
            </a:br>
            <a:r>
              <a:rPr lang="en-US" b="1" baseline="0" dirty="0">
                <a:solidFill>
                  <a:srgbClr val="002060"/>
                </a:solidFill>
                <a:latin typeface="Calibri"/>
              </a:rPr>
              <a:t>For my dissertation I am conducting research on the  wounded healer identity, if counsellors identify with it or not and if this injured insight influences their clinical practice.</a:t>
            </a:r>
            <a:endParaRPr lang="en-GB"/>
          </a:p>
          <a:p>
            <a:pPr algn="ctr"/>
            <a:endParaRPr lang="en-GB"/>
          </a:p>
        </p:txBody>
      </p:sp>
      <p:sp>
        <p:nvSpPr>
          <p:cNvPr id="6" name="TextBox 5">
            <a:extLst>
              <a:ext uri="{FF2B5EF4-FFF2-40B4-BE49-F238E27FC236}">
                <a16:creationId xmlns:a16="http://schemas.microsoft.com/office/drawing/2014/main" id="{44A35395-2967-170B-12B9-BC323D025157}"/>
              </a:ext>
            </a:extLst>
          </p:cNvPr>
          <p:cNvSpPr txBox="1"/>
          <p:nvPr/>
        </p:nvSpPr>
        <p:spPr>
          <a:xfrm>
            <a:off x="5928986" y="4431082"/>
            <a:ext cx="6096000" cy="160043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000" baseline="0" dirty="0">
                <a:solidFill>
                  <a:srgbClr val="0F3F7A"/>
                </a:solidFill>
                <a:latin typeface="Posterama"/>
                <a:ea typeface="Segoe UI"/>
                <a:cs typeface="Segoe UI"/>
              </a:rPr>
              <a:t>Taking part – a </a:t>
            </a:r>
            <a:r>
              <a:rPr lang="en-US" sz="2000" dirty="0">
                <a:solidFill>
                  <a:srgbClr val="0F3F7A"/>
                </a:solidFill>
                <a:latin typeface="Posterama"/>
                <a:ea typeface="Segoe UI"/>
                <a:cs typeface="Segoe UI"/>
              </a:rPr>
              <a:t>45–60-minute</a:t>
            </a:r>
            <a:r>
              <a:rPr lang="en-US" sz="2000" baseline="0" dirty="0">
                <a:solidFill>
                  <a:srgbClr val="0F3F7A"/>
                </a:solidFill>
                <a:latin typeface="Posterama"/>
                <a:ea typeface="Segoe UI"/>
                <a:cs typeface="Segoe UI"/>
              </a:rPr>
              <a:t> interview via MS Teams, scheduled at your convenience. A chance to reflect on your experiences for personal and professional growth.</a:t>
            </a:r>
            <a:r>
              <a:rPr sz="2000" dirty="0">
                <a:latin typeface="Posterama"/>
                <a:ea typeface="Posterama"/>
                <a:cs typeface="Posterama"/>
              </a:rPr>
              <a:t>​</a:t>
            </a:r>
            <a:endParaRPr lang="en-GB" dirty="0"/>
          </a:p>
          <a:p>
            <a:pPr algn="ctr"/>
            <a:endParaRPr lang="en-GB"/>
          </a:p>
        </p:txBody>
      </p:sp>
      <p:pic>
        <p:nvPicPr>
          <p:cNvPr id="7" name="Picture 6" descr="A person and person&amp;#39;s face in different colors&#10;&#10;AI-generated content may be incorrect.">
            <a:extLst>
              <a:ext uri="{FF2B5EF4-FFF2-40B4-BE49-F238E27FC236}">
                <a16:creationId xmlns:a16="http://schemas.microsoft.com/office/drawing/2014/main" id="{44D670F2-8093-12E8-9350-5747CD1B1A30}"/>
              </a:ext>
            </a:extLst>
          </p:cNvPr>
          <p:cNvPicPr>
            <a:picLocks noChangeAspect="1"/>
          </p:cNvPicPr>
          <p:nvPr/>
        </p:nvPicPr>
        <p:blipFill>
          <a:blip r:embed="rId2"/>
          <a:stretch>
            <a:fillRect/>
          </a:stretch>
        </p:blipFill>
        <p:spPr>
          <a:xfrm>
            <a:off x="7205597" y="2294807"/>
            <a:ext cx="2895600" cy="2143125"/>
          </a:xfrm>
          <a:prstGeom prst="rect">
            <a:avLst/>
          </a:prstGeom>
        </p:spPr>
      </p:pic>
      <p:sp>
        <p:nvSpPr>
          <p:cNvPr id="8" name="TextBox 7">
            <a:extLst>
              <a:ext uri="{FF2B5EF4-FFF2-40B4-BE49-F238E27FC236}">
                <a16:creationId xmlns:a16="http://schemas.microsoft.com/office/drawing/2014/main" id="{529AE26C-CB1D-3C5A-41DD-67548F71C871}"/>
              </a:ext>
            </a:extLst>
          </p:cNvPr>
          <p:cNvSpPr txBox="1"/>
          <p:nvPr/>
        </p:nvSpPr>
        <p:spPr>
          <a:xfrm>
            <a:off x="6096000" y="5871575"/>
            <a:ext cx="6096000" cy="98488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000" baseline="0">
                <a:solidFill>
                  <a:srgbClr val="0F3F7A"/>
                </a:solidFill>
                <a:latin typeface="Posterama"/>
                <a:ea typeface="Segoe UI"/>
                <a:cs typeface="Segoe UI"/>
              </a:rPr>
              <a:t>CONTACT: If you wish to participate, please contact me via email: u2256368@uel.ac.uk</a:t>
            </a:r>
            <a:r>
              <a:rPr sz="2000">
                <a:latin typeface="Posterama"/>
                <a:ea typeface="Posterama"/>
                <a:cs typeface="Posterama"/>
              </a:rPr>
              <a:t>​</a:t>
            </a:r>
            <a:endParaRPr lang="en-GB"/>
          </a:p>
          <a:p>
            <a:pPr algn="ctr"/>
            <a:endParaRPr lang="en-GB"/>
          </a:p>
        </p:txBody>
      </p:sp>
      <p:pic>
        <p:nvPicPr>
          <p:cNvPr id="9" name="Picture 8" descr="A blue and white logo&#10;&#10;Description automatically generated">
            <a:extLst>
              <a:ext uri="{FF2B5EF4-FFF2-40B4-BE49-F238E27FC236}">
                <a16:creationId xmlns:a16="http://schemas.microsoft.com/office/drawing/2014/main" id="{8B46860F-0A09-4747-344C-3562962A0A56}"/>
              </a:ext>
            </a:extLst>
          </p:cNvPr>
          <p:cNvPicPr>
            <a:picLocks noChangeAspect="1"/>
          </p:cNvPicPr>
          <p:nvPr/>
        </p:nvPicPr>
        <p:blipFill>
          <a:blip r:embed="rId3"/>
          <a:stretch>
            <a:fillRect/>
          </a:stretch>
        </p:blipFill>
        <p:spPr>
          <a:xfrm>
            <a:off x="10431049" y="258871"/>
            <a:ext cx="1371600" cy="1371600"/>
          </a:xfrm>
          <a:prstGeom prst="rect">
            <a:avLst/>
          </a:prstGeom>
        </p:spPr>
      </p:pic>
      <p:sp>
        <p:nvSpPr>
          <p:cNvPr id="10" name="TextBox 9">
            <a:extLst>
              <a:ext uri="{FF2B5EF4-FFF2-40B4-BE49-F238E27FC236}">
                <a16:creationId xmlns:a16="http://schemas.microsoft.com/office/drawing/2014/main" id="{20C2586D-2738-AB00-9CC0-27B00029D734}"/>
              </a:ext>
            </a:extLst>
          </p:cNvPr>
          <p:cNvSpPr txBox="1"/>
          <p:nvPr/>
        </p:nvSpPr>
        <p:spPr>
          <a:xfrm>
            <a:off x="135699" y="4587657"/>
            <a:ext cx="6096000" cy="209288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600" baseline="0" dirty="0">
                <a:solidFill>
                  <a:srgbClr val="002060"/>
                </a:solidFill>
                <a:latin typeface="Arial"/>
                <a:ea typeface="Segoe UI"/>
                <a:cs typeface="Segoe UI"/>
              </a:rPr>
              <a:t>Inclusion criteria:  BACP, UKCP, or NCPS Accredited Counsellors., age 21+. We welcome any gender identity, any religion, any sexuality, any ethnicity or cultural background, </a:t>
            </a:r>
            <a:endParaRPr lang="en-GB" sz="1600">
              <a:solidFill>
                <a:srgbClr val="000000"/>
              </a:solidFill>
              <a:latin typeface="Aptos" panose="020B0004020202020204"/>
              <a:ea typeface="Segoe UI"/>
              <a:cs typeface="Segoe UI"/>
            </a:endParaRPr>
          </a:p>
          <a:p>
            <a:r>
              <a:rPr lang="en-GB" sz="1600" baseline="0" dirty="0">
                <a:solidFill>
                  <a:srgbClr val="002060"/>
                </a:solidFill>
                <a:latin typeface="Arial"/>
                <a:ea typeface="Segoe UI"/>
                <a:cs typeface="Segoe UI"/>
              </a:rPr>
              <a:t>Please have at least 100 clinical hours or more experience of working with clients to be able to draw on this for the interview. Also, to minimise any risk to yourself, you  must be in your own personal therapy.</a:t>
            </a:r>
            <a:r>
              <a:rPr lang="en-GB" sz="1600" baseline="0" dirty="0">
                <a:latin typeface="Arial"/>
                <a:ea typeface="Segoe UI"/>
                <a:cs typeface="Segoe UI"/>
              </a:rPr>
              <a:t> </a:t>
            </a:r>
            <a:r>
              <a:rPr sz="1600" dirty="0">
                <a:latin typeface="Arial"/>
                <a:ea typeface="Arial"/>
                <a:cs typeface="Arial"/>
              </a:rPr>
              <a:t>​</a:t>
            </a:r>
            <a:endParaRPr lang="en-GB" sz="1600"/>
          </a:p>
          <a:p>
            <a:pPr algn="ctr"/>
            <a:endParaRPr lang="en-GB"/>
          </a:p>
        </p:txBody>
      </p:sp>
    </p:spTree>
    <p:extLst>
      <p:ext uri="{BB962C8B-B14F-4D97-AF65-F5344CB8AC3E}">
        <p14:creationId xmlns:p14="http://schemas.microsoft.com/office/powerpoint/2010/main" val="1098572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0</Words>
  <Application>Microsoft Office PowerPoint</Application>
  <PresentationFormat>Widescreen</PresentationFormat>
  <Paragraphs>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A phenomenological exploration of Transformational Suffering: Understanding how Counselling Therapists with injured insight impact on the clinical space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41</cp:revision>
  <dcterms:created xsi:type="dcterms:W3CDTF">2026-01-27T10:42:28Z</dcterms:created>
  <dcterms:modified xsi:type="dcterms:W3CDTF">2026-01-27T11:10:36Z</dcterms:modified>
</cp:coreProperties>
</file>