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 Id="rId5" Type="http://schemas.microsoft.com/office/2020/02/relationships/classificationlabels" Target="docMetadata/LabelInfo.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21383625" cy="15119350"/>
  <p:notesSz cx="9144000" cy="6858000"/>
  <p:defaultTextStyle>
    <a:defPPr>
      <a:defRPr lang="en-US"/>
    </a:defPPr>
    <a:lvl1pPr marL="0" algn="l" defTabSz="1752082" rtl="0" eaLnBrk="1" latinLnBrk="0" hangingPunct="1">
      <a:defRPr sz="3449" kern="1200">
        <a:solidFill>
          <a:schemeClr val="tx1"/>
        </a:solidFill>
        <a:latin typeface="+mn-lt"/>
        <a:ea typeface="+mn-ea"/>
        <a:cs typeface="+mn-cs"/>
      </a:defRPr>
    </a:lvl1pPr>
    <a:lvl2pPr marL="876041" algn="l" defTabSz="1752082" rtl="0" eaLnBrk="1" latinLnBrk="0" hangingPunct="1">
      <a:defRPr sz="3449" kern="1200">
        <a:solidFill>
          <a:schemeClr val="tx1"/>
        </a:solidFill>
        <a:latin typeface="+mn-lt"/>
        <a:ea typeface="+mn-ea"/>
        <a:cs typeface="+mn-cs"/>
      </a:defRPr>
    </a:lvl2pPr>
    <a:lvl3pPr marL="1752082" algn="l" defTabSz="1752082" rtl="0" eaLnBrk="1" latinLnBrk="0" hangingPunct="1">
      <a:defRPr sz="3449" kern="1200">
        <a:solidFill>
          <a:schemeClr val="tx1"/>
        </a:solidFill>
        <a:latin typeface="+mn-lt"/>
        <a:ea typeface="+mn-ea"/>
        <a:cs typeface="+mn-cs"/>
      </a:defRPr>
    </a:lvl3pPr>
    <a:lvl4pPr marL="2628123" algn="l" defTabSz="1752082" rtl="0" eaLnBrk="1" latinLnBrk="0" hangingPunct="1">
      <a:defRPr sz="3449" kern="1200">
        <a:solidFill>
          <a:schemeClr val="tx1"/>
        </a:solidFill>
        <a:latin typeface="+mn-lt"/>
        <a:ea typeface="+mn-ea"/>
        <a:cs typeface="+mn-cs"/>
      </a:defRPr>
    </a:lvl4pPr>
    <a:lvl5pPr marL="3504164" algn="l" defTabSz="1752082" rtl="0" eaLnBrk="1" latinLnBrk="0" hangingPunct="1">
      <a:defRPr sz="3449" kern="1200">
        <a:solidFill>
          <a:schemeClr val="tx1"/>
        </a:solidFill>
        <a:latin typeface="+mn-lt"/>
        <a:ea typeface="+mn-ea"/>
        <a:cs typeface="+mn-cs"/>
      </a:defRPr>
    </a:lvl5pPr>
    <a:lvl6pPr marL="4380205" algn="l" defTabSz="1752082" rtl="0" eaLnBrk="1" latinLnBrk="0" hangingPunct="1">
      <a:defRPr sz="3449" kern="1200">
        <a:solidFill>
          <a:schemeClr val="tx1"/>
        </a:solidFill>
        <a:latin typeface="+mn-lt"/>
        <a:ea typeface="+mn-ea"/>
        <a:cs typeface="+mn-cs"/>
      </a:defRPr>
    </a:lvl6pPr>
    <a:lvl7pPr marL="5256246" algn="l" defTabSz="1752082" rtl="0" eaLnBrk="1" latinLnBrk="0" hangingPunct="1">
      <a:defRPr sz="3449" kern="1200">
        <a:solidFill>
          <a:schemeClr val="tx1"/>
        </a:solidFill>
        <a:latin typeface="+mn-lt"/>
        <a:ea typeface="+mn-ea"/>
        <a:cs typeface="+mn-cs"/>
      </a:defRPr>
    </a:lvl7pPr>
    <a:lvl8pPr marL="6132286" algn="l" defTabSz="1752082" rtl="0" eaLnBrk="1" latinLnBrk="0" hangingPunct="1">
      <a:defRPr sz="3449" kern="1200">
        <a:solidFill>
          <a:schemeClr val="tx1"/>
        </a:solidFill>
        <a:latin typeface="+mn-lt"/>
        <a:ea typeface="+mn-ea"/>
        <a:cs typeface="+mn-cs"/>
      </a:defRPr>
    </a:lvl8pPr>
    <a:lvl9pPr marL="7008327" algn="l" defTabSz="1752082" rtl="0" eaLnBrk="1" latinLnBrk="0" hangingPunct="1">
      <a:defRPr sz="344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6" userDrawn="1">
          <p15:clr>
            <a:srgbClr val="A4A3A4"/>
          </p15:clr>
        </p15:guide>
        <p15:guide id="2" pos="1310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E24"/>
    <a:srgbClr val="C60C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4" autoAdjust="0"/>
    <p:restoredTop sz="96192" autoAdjust="0"/>
  </p:normalViewPr>
  <p:slideViewPr>
    <p:cSldViewPr snapToGrid="0">
      <p:cViewPr varScale="1">
        <p:scale>
          <a:sx n="58" d="100"/>
          <a:sy n="58" d="100"/>
        </p:scale>
        <p:origin x="744" y="224"/>
      </p:cViewPr>
      <p:guideLst>
        <p:guide orient="horz" pos="1836"/>
        <p:guide pos="1310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4858F211-FA6C-4255-8662-06FA9C0E8056}" type="datetimeFigureOut">
              <a:rPr lang="en-GB" smtClean="0"/>
              <a:t>18/04/2026</a:t>
            </a:fld>
            <a:endParaRPr lang="en-GB"/>
          </a:p>
        </p:txBody>
      </p:sp>
      <p:sp>
        <p:nvSpPr>
          <p:cNvPr id="4" name="Slide Image Placeholder 3"/>
          <p:cNvSpPr>
            <a:spLocks noGrp="1" noRot="1" noChangeAspect="1"/>
          </p:cNvSpPr>
          <p:nvPr>
            <p:ph type="sldImg" idx="2"/>
          </p:nvPr>
        </p:nvSpPr>
        <p:spPr>
          <a:xfrm>
            <a:off x="2935288" y="857250"/>
            <a:ext cx="3273425" cy="23145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9237BF5-C98B-488B-AA46-45B154D213B8}" type="slidenum">
              <a:rPr lang="en-GB" smtClean="0"/>
              <a:t>‹#›</a:t>
            </a:fld>
            <a:endParaRPr lang="en-GB"/>
          </a:p>
        </p:txBody>
      </p:sp>
    </p:spTree>
    <p:extLst>
      <p:ext uri="{BB962C8B-B14F-4D97-AF65-F5344CB8AC3E}">
        <p14:creationId xmlns:p14="http://schemas.microsoft.com/office/powerpoint/2010/main" val="2543222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pinterest.co.uk/dbbellinger/research-posters/?lp=true"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0" i="0" u="none" strike="noStrike" kern="1200" cap="none" spc="0" normalizeH="0" baseline="0" noProof="0">
                <a:ln>
                  <a:noFill/>
                </a:ln>
                <a:solidFill>
                  <a:schemeClr val="tx1"/>
                </a:solidFill>
                <a:effectLst/>
                <a:uLnTx/>
                <a:uFillTx/>
                <a:latin typeface="+mn-lt"/>
                <a:ea typeface="+mn-ea"/>
                <a:cs typeface="+mn-cs"/>
              </a:rPr>
              <a:t>S</a:t>
            </a:r>
            <a:r>
              <a:rPr kumimoji="0" lang="en-US" sz="1200" b="0" i="0" u="none" strike="noStrike" kern="1200" cap="none" spc="0" normalizeH="0" baseline="0" noProof="0">
                <a:ln>
                  <a:noFill/>
                </a:ln>
                <a:solidFill>
                  <a:schemeClr val="tx1"/>
                </a:solidFill>
                <a:effectLst/>
                <a:uLnTx/>
                <a:uFillTx/>
                <a:latin typeface="+mn-lt"/>
                <a:ea typeface="+mn-ea"/>
                <a:cs typeface="+mn-cs"/>
                <a:hlinkClick r:id="rId3">
                  <a:extLst>
                    <a:ext uri="{A12FA001-AC4F-418D-AE19-62706E023703}">
                      <ahyp:hlinkClr xmlns:ahyp="http://schemas.microsoft.com/office/drawing/2018/hyperlinkcolor" val="tx"/>
                    </a:ext>
                  </a:extLst>
                </a:hlinkClick>
              </a:rPr>
              <a:t>ome good posters</a:t>
            </a:r>
            <a:r>
              <a:rPr kumimoji="0" lang="en-US" sz="1200" b="0" i="0" u="none" strike="noStrike" kern="1200" cap="none" spc="0" normalizeH="0" baseline="0" noProof="0">
                <a:ln>
                  <a:noFill/>
                </a:ln>
                <a:solidFill>
                  <a:schemeClr val="tx1"/>
                </a:solidFill>
                <a:effectLst/>
                <a:uLnTx/>
                <a:uFillTx/>
                <a:latin typeface="+mn-lt"/>
                <a:ea typeface="+mn-ea"/>
                <a:cs typeface="+mn-cs"/>
              </a:rPr>
              <a:t> - </a:t>
            </a:r>
            <a:r>
              <a:rPr kumimoji="0" lang="en-US" sz="1200" b="0" i="0" u="none" strike="noStrike" kern="1200" cap="none" spc="0" normalizeH="0" baseline="0" noProof="0">
                <a:ln>
                  <a:noFill/>
                </a:ln>
                <a:solidFill>
                  <a:schemeClr val="tx1"/>
                </a:solidFill>
                <a:effectLst/>
                <a:uLnTx/>
                <a:uFillTx/>
                <a:latin typeface="+mn-lt"/>
              </a:rPr>
              <a:t>https://www.pinterest.co.uk/dbbellinger/research-posters/?lp=true</a:t>
            </a:r>
            <a:endParaRPr lang="en-GB"/>
          </a:p>
          <a:p>
            <a:r>
              <a:rPr lang="en-GB"/>
              <a:t>A2 By </a:t>
            </a:r>
            <a:r>
              <a:rPr kumimoji="0" lang="en-GB" sz="1200" b="0" i="0" u="none" strike="noStrike" kern="1200" cap="none" spc="0" normalizeH="0" baseline="0">
                <a:ln>
                  <a:noFill/>
                </a:ln>
                <a:solidFill>
                  <a:schemeClr val="tx1"/>
                </a:solidFill>
                <a:effectLst/>
                <a:uLnTx/>
                <a:uFillTx/>
                <a:latin typeface="+mn-lt"/>
                <a:ea typeface="+mn-ea"/>
                <a:cs typeface="+mn-cs"/>
              </a:rPr>
              <a:t>default</a:t>
            </a:r>
            <a:r>
              <a:rPr lang="en-GB"/>
              <a:t>:</a:t>
            </a:r>
            <a:r>
              <a:rPr lang="en-GB" baseline="0"/>
              <a:t> </a:t>
            </a:r>
          </a:p>
          <a:p>
            <a:r>
              <a:rPr lang="en-GB" baseline="0"/>
              <a:t>Title = 48pts  |  </a:t>
            </a:r>
            <a:r>
              <a:rPr kumimoji="0" lang="en-GB" sz="1200" b="0" i="0" u="none" strike="noStrike" kern="1200" cap="none" spc="0" normalizeH="0" baseline="0">
                <a:ln>
                  <a:noFill/>
                </a:ln>
                <a:solidFill>
                  <a:schemeClr val="tx1"/>
                </a:solidFill>
                <a:effectLst/>
                <a:uLnTx/>
                <a:uFillTx/>
                <a:latin typeface="+mn-lt"/>
                <a:ea typeface="+mn-ea"/>
                <a:cs typeface="+mn-cs"/>
              </a:rPr>
              <a:t>Subheadings</a:t>
            </a:r>
            <a:r>
              <a:rPr lang="en-GB" baseline="0"/>
              <a:t>=28pts  | Body text=16  |  References=12</a:t>
            </a:r>
          </a:p>
          <a:p>
            <a:r>
              <a:rPr lang="en-GB" baseline="0"/>
              <a:t>Uses text boxes for heading and text boxes for body text.</a:t>
            </a:r>
          </a:p>
          <a:p>
            <a:endParaRPr lang="en-GB" baseline="0"/>
          </a:p>
        </p:txBody>
      </p:sp>
      <p:sp>
        <p:nvSpPr>
          <p:cNvPr id="4" name="Slide Number Placeholder 3"/>
          <p:cNvSpPr>
            <a:spLocks noGrp="1"/>
          </p:cNvSpPr>
          <p:nvPr>
            <p:ph type="sldNum" sz="quarter" idx="10"/>
          </p:nvPr>
        </p:nvSpPr>
        <p:spPr/>
        <p:txBody>
          <a:bodyPr/>
          <a:lstStyle/>
          <a:p>
            <a:fld id="{F9237BF5-C98B-488B-AA46-45B154D213B8}" type="slidenum">
              <a:rPr lang="en-GB" smtClean="0"/>
              <a:t>1</a:t>
            </a:fld>
            <a:endParaRPr lang="en-GB"/>
          </a:p>
        </p:txBody>
      </p:sp>
    </p:spTree>
    <p:extLst>
      <p:ext uri="{BB962C8B-B14F-4D97-AF65-F5344CB8AC3E}">
        <p14:creationId xmlns:p14="http://schemas.microsoft.com/office/powerpoint/2010/main" val="3690083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D09360-F933-4904-BBD0-3A45EEEDD1B5}" type="datetimeFigureOut">
              <a:rPr lang="en-GB" smtClean="0"/>
              <a:t>18/04/2026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6620CF3-4095-4A8E-B1B6-633AC2479C02}" type="slidenum">
              <a:rPr lang="en-GB" smtClean="0"/>
              <a:t>‹#›</a:t>
            </a:fld>
            <a:endParaRPr lang="en-GB"/>
          </a:p>
        </p:txBody>
      </p:sp>
    </p:spTree>
    <p:extLst>
      <p:ext uri="{BB962C8B-B14F-4D97-AF65-F5344CB8AC3E}">
        <p14:creationId xmlns:p14="http://schemas.microsoft.com/office/powerpoint/2010/main" val="421748027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804969"/>
            <a:ext cx="18443377" cy="29223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70124" y="4024827"/>
            <a:ext cx="18443377" cy="95930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470124" y="14013401"/>
            <a:ext cx="4811316" cy="804965"/>
          </a:xfrm>
          <a:prstGeom prst="rect">
            <a:avLst/>
          </a:prstGeom>
        </p:spPr>
        <p:txBody>
          <a:bodyPr vert="horz" lIns="91440" tIns="45720" rIns="91440" bIns="45720" rtlCol="0" anchor="ctr"/>
          <a:lstStyle>
            <a:lvl1pPr algn="l">
              <a:defRPr sz="2646">
                <a:solidFill>
                  <a:schemeClr val="tx1">
                    <a:tint val="75000"/>
                  </a:schemeClr>
                </a:solidFill>
              </a:defRPr>
            </a:lvl1pPr>
          </a:lstStyle>
          <a:p>
            <a:fld id="{35D09360-F933-4904-BBD0-3A45EEEDD1B5}" type="datetimeFigureOut">
              <a:rPr lang="en-GB" smtClean="0"/>
              <a:t>18/04/2026</a:t>
            </a:fld>
            <a:endParaRPr lang="en-GB"/>
          </a:p>
        </p:txBody>
      </p:sp>
      <p:sp>
        <p:nvSpPr>
          <p:cNvPr id="5" name="Footer Placeholder 4"/>
          <p:cNvSpPr>
            <a:spLocks noGrp="1"/>
          </p:cNvSpPr>
          <p:nvPr>
            <p:ph type="ftr" sz="quarter" idx="3"/>
          </p:nvPr>
        </p:nvSpPr>
        <p:spPr>
          <a:xfrm>
            <a:off x="7083326" y="14013401"/>
            <a:ext cx="7216973" cy="804965"/>
          </a:xfrm>
          <a:prstGeom prst="rect">
            <a:avLst/>
          </a:prstGeom>
        </p:spPr>
        <p:txBody>
          <a:bodyPr vert="horz" lIns="91440" tIns="45720" rIns="91440" bIns="45720" rtlCol="0" anchor="ctr"/>
          <a:lstStyle>
            <a:lvl1pPr algn="ctr">
              <a:defRPr sz="2646">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102185" y="14013401"/>
            <a:ext cx="4811316" cy="804965"/>
          </a:xfrm>
          <a:prstGeom prst="rect">
            <a:avLst/>
          </a:prstGeom>
        </p:spPr>
        <p:txBody>
          <a:bodyPr vert="horz" lIns="91440" tIns="45720" rIns="91440" bIns="45720" rtlCol="0" anchor="ctr"/>
          <a:lstStyle>
            <a:lvl1pPr algn="r">
              <a:defRPr sz="2646">
                <a:solidFill>
                  <a:schemeClr val="tx1">
                    <a:tint val="75000"/>
                  </a:schemeClr>
                </a:solidFill>
              </a:defRPr>
            </a:lvl1pPr>
          </a:lstStyle>
          <a:p>
            <a:fld id="{C6620CF3-4095-4A8E-B1B6-633AC2479C02}" type="slidenum">
              <a:rPr lang="en-GB" smtClean="0"/>
              <a:t>‹#›</a:t>
            </a:fld>
            <a:endParaRPr lang="en-GB"/>
          </a:p>
        </p:txBody>
      </p:sp>
    </p:spTree>
    <p:extLst>
      <p:ext uri="{BB962C8B-B14F-4D97-AF65-F5344CB8AC3E}">
        <p14:creationId xmlns:p14="http://schemas.microsoft.com/office/powerpoint/2010/main" val="1081955542"/>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2015886" rtl="0" eaLnBrk="1" latinLnBrk="0" hangingPunct="1">
        <a:lnSpc>
          <a:spcPct val="90000"/>
        </a:lnSpc>
        <a:spcBef>
          <a:spcPct val="0"/>
        </a:spcBef>
        <a:buNone/>
        <a:defRPr sz="9700" kern="1200">
          <a:solidFill>
            <a:schemeClr val="tx1"/>
          </a:solidFill>
          <a:latin typeface="+mj-lt"/>
          <a:ea typeface="+mj-ea"/>
          <a:cs typeface="+mj-cs"/>
        </a:defRPr>
      </a:lvl1pPr>
    </p:titleStyle>
    <p:bodyStyle>
      <a:lvl1pPr marL="503972" indent="-503972" algn="l" defTabSz="2015886" rtl="0" eaLnBrk="1" latinLnBrk="0" hangingPunct="1">
        <a:lnSpc>
          <a:spcPct val="90000"/>
        </a:lnSpc>
        <a:spcBef>
          <a:spcPts val="2205"/>
        </a:spcBef>
        <a:buFont typeface="Arial" panose="020B0604020202020204" pitchFamily="34" charset="0"/>
        <a:buChar char="•"/>
        <a:defRPr sz="6173" kern="1200">
          <a:solidFill>
            <a:schemeClr val="tx1"/>
          </a:solidFill>
          <a:latin typeface="+mn-lt"/>
          <a:ea typeface="+mn-ea"/>
          <a:cs typeface="+mn-cs"/>
        </a:defRPr>
      </a:lvl1pPr>
      <a:lvl2pPr marL="1511915" indent="-503972" algn="l" defTabSz="2015886" rtl="0" eaLnBrk="1" latinLnBrk="0" hangingPunct="1">
        <a:lnSpc>
          <a:spcPct val="90000"/>
        </a:lnSpc>
        <a:spcBef>
          <a:spcPts val="1102"/>
        </a:spcBef>
        <a:buFont typeface="Arial" panose="020B0604020202020204" pitchFamily="34" charset="0"/>
        <a:buChar char="•"/>
        <a:defRPr sz="5291" kern="1200">
          <a:solidFill>
            <a:schemeClr val="tx1"/>
          </a:solidFill>
          <a:latin typeface="+mn-lt"/>
          <a:ea typeface="+mn-ea"/>
          <a:cs typeface="+mn-cs"/>
        </a:defRPr>
      </a:lvl2pPr>
      <a:lvl3pPr marL="2519858" indent="-503972" algn="l" defTabSz="2015886" rtl="0" eaLnBrk="1" latinLnBrk="0" hangingPunct="1">
        <a:lnSpc>
          <a:spcPct val="90000"/>
        </a:lnSpc>
        <a:spcBef>
          <a:spcPts val="1102"/>
        </a:spcBef>
        <a:buFont typeface="Arial" panose="020B0604020202020204" pitchFamily="34" charset="0"/>
        <a:buChar char="•"/>
        <a:defRPr sz="4409" kern="1200">
          <a:solidFill>
            <a:schemeClr val="tx1"/>
          </a:solidFill>
          <a:latin typeface="+mn-lt"/>
          <a:ea typeface="+mn-ea"/>
          <a:cs typeface="+mn-cs"/>
        </a:defRPr>
      </a:lvl3pPr>
      <a:lvl4pPr marL="3527801"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4pPr>
      <a:lvl5pPr marL="4535744"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5pPr>
      <a:lvl6pPr marL="5543687"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6pPr>
      <a:lvl7pPr marL="6551630"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7pPr>
      <a:lvl8pPr marL="7559573"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8pPr>
      <a:lvl9pPr marL="8567517" indent="-503972" algn="l" defTabSz="2015886" rtl="0" eaLnBrk="1" latinLnBrk="0" hangingPunct="1">
        <a:lnSpc>
          <a:spcPct val="90000"/>
        </a:lnSpc>
        <a:spcBef>
          <a:spcPts val="1102"/>
        </a:spcBef>
        <a:buFont typeface="Arial" panose="020B0604020202020204" pitchFamily="34" charset="0"/>
        <a:buChar char="•"/>
        <a:defRPr sz="3968" kern="1200">
          <a:solidFill>
            <a:schemeClr val="tx1"/>
          </a:solidFill>
          <a:latin typeface="+mn-lt"/>
          <a:ea typeface="+mn-ea"/>
          <a:cs typeface="+mn-cs"/>
        </a:defRPr>
      </a:lvl9pPr>
    </p:bodyStyle>
    <p:otherStyle>
      <a:defPPr>
        <a:defRPr lang="en-US"/>
      </a:defPPr>
      <a:lvl1pPr marL="0" algn="l" defTabSz="2015886" rtl="0" eaLnBrk="1" latinLnBrk="0" hangingPunct="1">
        <a:defRPr sz="3968" kern="1200">
          <a:solidFill>
            <a:schemeClr val="tx1"/>
          </a:solidFill>
          <a:latin typeface="+mn-lt"/>
          <a:ea typeface="+mn-ea"/>
          <a:cs typeface="+mn-cs"/>
        </a:defRPr>
      </a:lvl1pPr>
      <a:lvl2pPr marL="1007943" algn="l" defTabSz="2015886" rtl="0" eaLnBrk="1" latinLnBrk="0" hangingPunct="1">
        <a:defRPr sz="3968" kern="1200">
          <a:solidFill>
            <a:schemeClr val="tx1"/>
          </a:solidFill>
          <a:latin typeface="+mn-lt"/>
          <a:ea typeface="+mn-ea"/>
          <a:cs typeface="+mn-cs"/>
        </a:defRPr>
      </a:lvl2pPr>
      <a:lvl3pPr marL="2015886" algn="l" defTabSz="2015886" rtl="0" eaLnBrk="1" latinLnBrk="0" hangingPunct="1">
        <a:defRPr sz="3968" kern="1200">
          <a:solidFill>
            <a:schemeClr val="tx1"/>
          </a:solidFill>
          <a:latin typeface="+mn-lt"/>
          <a:ea typeface="+mn-ea"/>
          <a:cs typeface="+mn-cs"/>
        </a:defRPr>
      </a:lvl3pPr>
      <a:lvl4pPr marL="3023829" algn="l" defTabSz="2015886" rtl="0" eaLnBrk="1" latinLnBrk="0" hangingPunct="1">
        <a:defRPr sz="3968" kern="1200">
          <a:solidFill>
            <a:schemeClr val="tx1"/>
          </a:solidFill>
          <a:latin typeface="+mn-lt"/>
          <a:ea typeface="+mn-ea"/>
          <a:cs typeface="+mn-cs"/>
        </a:defRPr>
      </a:lvl4pPr>
      <a:lvl5pPr marL="4031772" algn="l" defTabSz="2015886" rtl="0" eaLnBrk="1" latinLnBrk="0" hangingPunct="1">
        <a:defRPr sz="3968" kern="1200">
          <a:solidFill>
            <a:schemeClr val="tx1"/>
          </a:solidFill>
          <a:latin typeface="+mn-lt"/>
          <a:ea typeface="+mn-ea"/>
          <a:cs typeface="+mn-cs"/>
        </a:defRPr>
      </a:lvl5pPr>
      <a:lvl6pPr marL="5039716" algn="l" defTabSz="2015886" rtl="0" eaLnBrk="1" latinLnBrk="0" hangingPunct="1">
        <a:defRPr sz="3968" kern="1200">
          <a:solidFill>
            <a:schemeClr val="tx1"/>
          </a:solidFill>
          <a:latin typeface="+mn-lt"/>
          <a:ea typeface="+mn-ea"/>
          <a:cs typeface="+mn-cs"/>
        </a:defRPr>
      </a:lvl6pPr>
      <a:lvl7pPr marL="6047659" algn="l" defTabSz="2015886" rtl="0" eaLnBrk="1" latinLnBrk="0" hangingPunct="1">
        <a:defRPr sz="3968" kern="1200">
          <a:solidFill>
            <a:schemeClr val="tx1"/>
          </a:solidFill>
          <a:latin typeface="+mn-lt"/>
          <a:ea typeface="+mn-ea"/>
          <a:cs typeface="+mn-cs"/>
        </a:defRPr>
      </a:lvl7pPr>
      <a:lvl8pPr marL="7055602" algn="l" defTabSz="2015886" rtl="0" eaLnBrk="1" latinLnBrk="0" hangingPunct="1">
        <a:defRPr sz="3968" kern="1200">
          <a:solidFill>
            <a:schemeClr val="tx1"/>
          </a:solidFill>
          <a:latin typeface="+mn-lt"/>
          <a:ea typeface="+mn-ea"/>
          <a:cs typeface="+mn-cs"/>
        </a:defRPr>
      </a:lvl8pPr>
      <a:lvl9pPr marL="8063545" algn="l" defTabSz="2015886" rtl="0" eaLnBrk="1" latinLnBrk="0" hangingPunct="1">
        <a:defRPr sz="3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doi.org/10.1080/01933922.2018.1561777" TargetMode="External"/><Relationship Id="rId13" Type="http://schemas.openxmlformats.org/officeDocument/2006/relationships/hyperlink" Target="https://doi.org/10.1002/capr.12419" TargetMode="External"/><Relationship Id="rId3" Type="http://schemas.openxmlformats.org/officeDocument/2006/relationships/hyperlink" Target="https://doi.org/10.1002/capr.12587" TargetMode="External"/><Relationship Id="rId7" Type="http://schemas.openxmlformats.org/officeDocument/2006/relationships/hyperlink" Target="https://doi.org/10.1016/j.ijintrel.2023.101798" TargetMode="External"/><Relationship Id="rId12" Type="http://schemas.openxmlformats.org/officeDocument/2006/relationships/hyperlink" Target="https://doi.org/10.1177/089484530303000102" TargetMode="External"/><Relationship Id="rId2" Type="http://schemas.openxmlformats.org/officeDocument/2006/relationships/hyperlink" Target="https://doi.org/10.1080/17441690500211130" TargetMode="External"/><Relationship Id="rId1" Type="http://schemas.openxmlformats.org/officeDocument/2006/relationships/slideLayout" Target="../slideLayouts/slideLayout1.xml"/><Relationship Id="rId6" Type="http://schemas.openxmlformats.org/officeDocument/2006/relationships/hyperlink" Target="https://doi.org/10.1002/cpp.660" TargetMode="External"/><Relationship Id="rId11" Type="http://schemas.openxmlformats.org/officeDocument/2006/relationships/hyperlink" Target="https://doi.org/10.1002/capr.12633" TargetMode="External"/><Relationship Id="rId5" Type="http://schemas.openxmlformats.org/officeDocument/2006/relationships/hyperlink" Target="https://doi.org/10.1002/capr.12807" TargetMode="External"/><Relationship Id="rId10" Type="http://schemas.openxmlformats.org/officeDocument/2006/relationships/hyperlink" Target="https://doi.org/10.1080/14733145.2012.754482" TargetMode="External"/><Relationship Id="rId4" Type="http://schemas.openxmlformats.org/officeDocument/2006/relationships/hyperlink" Target="https://doi.org/10.3389/fpsyg.2018.01732" TargetMode="External"/><Relationship Id="rId9" Type="http://schemas.openxmlformats.org/officeDocument/2006/relationships/hyperlink" Target="https://doi.org/10.1080/09515070.2018.150215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3"/>
          <p:cNvSpPr txBox="1">
            <a:spLocks noGrp="1"/>
          </p:cNvSpPr>
          <p:nvPr>
            <p:ph type="title" idx="4294967295"/>
          </p:nvPr>
        </p:nvSpPr>
        <p:spPr bwMode="auto">
          <a:xfrm>
            <a:off x="2568446" y="204131"/>
            <a:ext cx="14608099" cy="86682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l" defTabSz="2015923" rtl="0" eaLnBrk="1" latinLnBrk="0" hangingPunct="1">
              <a:lnSpc>
                <a:spcPct val="90000"/>
              </a:lnSpc>
              <a:spcBef>
                <a:spcPct val="0"/>
              </a:spcBef>
              <a:buNone/>
              <a:defRPr sz="4042" b="1" kern="1200">
                <a:solidFill>
                  <a:schemeClr val="bg1"/>
                </a:solidFill>
                <a:latin typeface="+mj-lt"/>
                <a:ea typeface="+mj-ea"/>
                <a:cs typeface="+mj-cs"/>
              </a:defRPr>
            </a:lvl1pPr>
          </a:lstStyle>
          <a:p>
            <a:r>
              <a:rPr lang="en-GB" sz="1800" b="1" dirty="0">
                <a:effectLst/>
                <a:latin typeface="Arial" panose="020B0604020202020204" pitchFamily="34" charset="0"/>
                <a:ea typeface="Times New Roman" panose="02020603050405020304" pitchFamily="18" charset="0"/>
              </a:rPr>
              <a:t>    </a:t>
            </a:r>
            <a:r>
              <a:rPr lang="en-GB" sz="1800" dirty="0">
                <a:latin typeface="Arial" panose="020B0604020202020204" pitchFamily="34" charset="0"/>
                <a:ea typeface="Times New Roman" panose="02020603050405020304" pitchFamily="18" charset="0"/>
              </a:rPr>
              <a:t>   c </a:t>
            </a:r>
            <a:r>
              <a:rPr lang="en-GB" sz="3600" dirty="0">
                <a:solidFill>
                  <a:srgbClr val="1F1F1F"/>
                </a:solidFill>
                <a:latin typeface="Arial" panose="020B0604020202020204" pitchFamily="34" charset="0"/>
                <a:ea typeface="Times New Roman" panose="02020603050405020304" pitchFamily="18" charset="0"/>
              </a:rPr>
              <a:t>The Way Trainee Counsellor </a:t>
            </a:r>
            <a:r>
              <a:rPr lang="en-GB" sz="3600">
                <a:solidFill>
                  <a:srgbClr val="1F1F1F"/>
                </a:solidFill>
                <a:latin typeface="Arial" panose="020B0604020202020204" pitchFamily="34" charset="0"/>
                <a:ea typeface="Times New Roman" panose="02020603050405020304" pitchFamily="18" charset="0"/>
              </a:rPr>
              <a:t>Engage in  </a:t>
            </a:r>
            <a:r>
              <a:rPr lang="en-GB" sz="3600" dirty="0">
                <a:solidFill>
                  <a:srgbClr val="1F1F1F"/>
                </a:solidFill>
                <a:latin typeface="Arial" panose="020B0604020202020204" pitchFamily="34" charset="0"/>
                <a:ea typeface="Times New Roman" panose="02020603050405020304" pitchFamily="18" charset="0"/>
              </a:rPr>
              <a:t>Their Personal Development </a:t>
            </a:r>
            <a:br>
              <a:rPr lang="en-GB" sz="3600" dirty="0">
                <a:effectLst/>
                <a:latin typeface="Times New Roman" panose="02020603050405020304" pitchFamily="18" charset="0"/>
                <a:ea typeface="Times New Roman" panose="02020603050405020304" pitchFamily="18" charset="0"/>
              </a:rPr>
            </a:br>
            <a:br>
              <a:rPr lang="en-GB" sz="3600" dirty="0">
                <a:effectLst/>
                <a:latin typeface="Times New Roman" panose="02020603050405020304" pitchFamily="18" charset="0"/>
                <a:ea typeface="Times New Roman" panose="02020603050405020304" pitchFamily="18" charset="0"/>
              </a:rPr>
            </a:br>
            <a:r>
              <a:rPr lang="en-GB" sz="1800" dirty="0">
                <a:solidFill>
                  <a:srgbClr val="1F1F1F"/>
                </a:solidFill>
                <a:effectLst/>
                <a:latin typeface="Arial" panose="020B0604020202020204" pitchFamily="34" charset="0"/>
                <a:ea typeface="Times New Roman" panose="02020603050405020304" pitchFamily="18" charset="0"/>
              </a:rPr>
              <a:t> </a:t>
            </a:r>
            <a:br>
              <a:rPr lang="en-GB" sz="1800" dirty="0">
                <a:effectLst/>
                <a:latin typeface="Times New Roman" panose="02020603050405020304" pitchFamily="18" charset="0"/>
                <a:ea typeface="Times New Roman" panose="02020603050405020304" pitchFamily="18" charset="0"/>
              </a:rPr>
            </a:br>
            <a:r>
              <a:rPr lang="en-GB" sz="1800" b="1" dirty="0" err="1">
                <a:effectLst/>
                <a:latin typeface="Arial" panose="020B0604020202020204" pitchFamily="34" charset="0"/>
                <a:ea typeface="Times New Roman" panose="02020603050405020304" pitchFamily="18" charset="0"/>
              </a:rPr>
              <a:t>elopment</a:t>
            </a:r>
            <a:br>
              <a:rPr lang="en-GB" sz="1800" dirty="0">
                <a:effectLst/>
                <a:latin typeface="Times New Roman" panose="02020603050405020304" pitchFamily="18" charset="0"/>
                <a:ea typeface="Times New Roman" panose="02020603050405020304" pitchFamily="18" charset="0"/>
              </a:rPr>
            </a:br>
            <a:r>
              <a:rPr lang="en-GB" sz="1800" dirty="0">
                <a:solidFill>
                  <a:srgbClr val="1F1F1F"/>
                </a:solidFill>
                <a:effectLst/>
                <a:latin typeface="Arial" panose="020B0604020202020204" pitchFamily="34" charset="0"/>
                <a:ea typeface="Times New Roman" panose="02020603050405020304" pitchFamily="18" charset="0"/>
              </a:rPr>
              <a:t> </a:t>
            </a:r>
            <a:br>
              <a:rPr lang="en-GB" sz="1800" dirty="0">
                <a:effectLst/>
                <a:latin typeface="Times New Roman" panose="02020603050405020304" pitchFamily="18" charset="0"/>
                <a:ea typeface="Times New Roman" panose="02020603050405020304" pitchFamily="18" charset="0"/>
              </a:rPr>
            </a:br>
            <a:r>
              <a:rPr lang="en-GB" sz="1800" dirty="0">
                <a:effectLst/>
                <a:latin typeface="Times New Roman" panose="02020603050405020304" pitchFamily="18" charset="0"/>
                <a:ea typeface="Times New Roman" panose="02020603050405020304" pitchFamily="18" charset="0"/>
              </a:rPr>
              <a:t>hhhhhhh</a:t>
            </a:r>
            <a:endParaRPr kumimoji="0" lang="en-US" sz="4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20" name="Text Placeholder 22"/>
          <p:cNvSpPr txBox="1">
            <a:spLocks/>
          </p:cNvSpPr>
          <p:nvPr/>
        </p:nvSpPr>
        <p:spPr bwMode="auto">
          <a:xfrm>
            <a:off x="480176" y="1280712"/>
            <a:ext cx="7083561" cy="517451"/>
          </a:xfrm>
          <a:prstGeom prst="rect">
            <a:avLst/>
          </a:prstGeom>
          <a:ln>
            <a:noFill/>
          </a:ln>
        </p:spPr>
        <p:txBody>
          <a:bodyPr vert="horz" lIns="91440" tIns="45720" rIns="91440" bIns="45720" rtlCol="0">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1102" kern="1200">
                <a:solidFill>
                  <a:schemeClr val="bg1"/>
                </a:solidFill>
                <a:latin typeface="+mn-lt"/>
                <a:ea typeface="+mn-ea"/>
                <a:cs typeface="+mn-cs"/>
              </a:defRPr>
            </a:lvl9pPr>
          </a:lstStyle>
          <a:p>
            <a:pPr marL="70598" indent="-38101"/>
            <a:r>
              <a:rPr lang="en-GB" sz="2800" b="1" dirty="0" err="1">
                <a:solidFill>
                  <a:schemeClr val="tx2">
                    <a:lumMod val="75000"/>
                  </a:schemeClr>
                </a:solidFill>
                <a:latin typeface="Arial" panose="020B0604020202020204" pitchFamily="34" charset="0"/>
                <a:cs typeface="Arial" panose="020B0604020202020204" pitchFamily="34" charset="0"/>
              </a:rPr>
              <a:t>Nosheen</a:t>
            </a:r>
            <a:r>
              <a:rPr lang="en-GB" sz="2800" b="1" dirty="0">
                <a:solidFill>
                  <a:schemeClr val="tx2">
                    <a:lumMod val="75000"/>
                  </a:schemeClr>
                </a:solidFill>
                <a:latin typeface="Arial" panose="020B0604020202020204" pitchFamily="34" charset="0"/>
                <a:cs typeface="Arial" panose="020B0604020202020204" pitchFamily="34" charset="0"/>
              </a:rPr>
              <a:t> Ijaz   University of Salford</a:t>
            </a:r>
          </a:p>
        </p:txBody>
      </p:sp>
      <p:sp>
        <p:nvSpPr>
          <p:cNvPr id="31" name="Text Placeholder 17"/>
          <p:cNvSpPr txBox="1">
            <a:spLocks/>
          </p:cNvSpPr>
          <p:nvPr/>
        </p:nvSpPr>
        <p:spPr>
          <a:xfrm>
            <a:off x="14531448" y="8266024"/>
            <a:ext cx="6372000" cy="559976"/>
          </a:xfrm>
          <a:prstGeom prst="round1Rect">
            <a:avLst>
              <a:gd name="adj" fmla="val 0"/>
            </a:avLst>
          </a:prstGeom>
          <a:solidFill>
            <a:schemeClr val="tx2">
              <a:lumMod val="75000"/>
            </a:schemeClr>
          </a:solidFill>
          <a:ln>
            <a:noFill/>
          </a:ln>
        </p:spPr>
        <p:txBody>
          <a:bodyPr vert="horz" lIns="180000" tIns="45720" rIns="91440" bIns="45720" rtlCol="0" anchor="ctr">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9pPr>
          </a:lstStyle>
          <a:p>
            <a:pPr marL="0" marR="0" lvl="0" indent="0" algn="l" defTabSz="2015923" rtl="0" eaLnBrk="1" fontAlgn="auto" latinLnBrk="0" hangingPunct="1">
              <a:lnSpc>
                <a:spcPct val="100000"/>
              </a:lnSpc>
              <a:spcBef>
                <a:spcPts val="0"/>
              </a:spcBef>
              <a:spcAft>
                <a:spcPts val="0"/>
              </a:spcAft>
              <a:buClr>
                <a:srgbClr val="AD8F67"/>
              </a:buClr>
              <a:buSzTx/>
              <a:buFont typeface="Arial" panose="020B0604020202020204" pitchFamily="34" charset="0"/>
              <a:buNone/>
              <a:tabLst/>
              <a:defRPr/>
            </a:pPr>
            <a:r>
              <a:rPr lang="en-US" sz="2800" b="1" cap="none" dirty="0">
                <a:solidFill>
                  <a:srgbClr val="FFFFFF"/>
                </a:solidFill>
                <a:latin typeface="+mn-lt"/>
              </a:rPr>
              <a:t>       </a:t>
            </a:r>
            <a:r>
              <a:rPr lang="en-US" sz="2400" b="1" cap="none" dirty="0">
                <a:solidFill>
                  <a:srgbClr val="FFFFFF"/>
                </a:solidFill>
                <a:latin typeface="+mn-lt"/>
              </a:rPr>
              <a:t>DISCUSSION AND CONCLUSION</a:t>
            </a:r>
            <a:endParaRPr kumimoji="0" lang="en-US" sz="2400" b="1" i="0" u="none" strike="noStrike" kern="1200" cap="none" spc="0" normalizeH="0" baseline="0" noProof="0" dirty="0">
              <a:ln>
                <a:noFill/>
              </a:ln>
              <a:solidFill>
                <a:srgbClr val="FFFFFF"/>
              </a:solidFill>
              <a:effectLst/>
              <a:uLnTx/>
              <a:uFillTx/>
              <a:latin typeface="+mn-lt"/>
              <a:ea typeface="+mn-ea"/>
              <a:cs typeface="+mn-cs"/>
            </a:endParaRPr>
          </a:p>
        </p:txBody>
      </p:sp>
      <p:cxnSp>
        <p:nvCxnSpPr>
          <p:cNvPr id="42" name="Straight Connector 41">
            <a:extLst>
              <a:ext uri="{C183D7F6-B498-43B3-948B-1728B52AA6E4}">
                <adec:decorative xmlns:adec="http://schemas.microsoft.com/office/drawing/2017/decorative" val="1"/>
              </a:ext>
            </a:extLst>
          </p:cNvPr>
          <p:cNvCxnSpPr/>
          <p:nvPr/>
        </p:nvCxnSpPr>
        <p:spPr>
          <a:xfrm flipH="1">
            <a:off x="-160766" y="2266524"/>
            <a:ext cx="21420000" cy="0"/>
          </a:xfrm>
          <a:prstGeom prst="line">
            <a:avLst/>
          </a:prstGeom>
          <a:ln>
            <a:noFill/>
          </a:ln>
        </p:spPr>
        <p:style>
          <a:lnRef idx="1">
            <a:schemeClr val="accent1"/>
          </a:lnRef>
          <a:fillRef idx="0">
            <a:schemeClr val="accent1"/>
          </a:fillRef>
          <a:effectRef idx="0">
            <a:schemeClr val="accent1"/>
          </a:effectRef>
          <a:fontRef idx="minor">
            <a:schemeClr val="tx1"/>
          </a:fontRef>
        </p:style>
      </p:cxnSp>
      <p:pic>
        <p:nvPicPr>
          <p:cNvPr id="38" name="Picture 37" descr="University logo">
            <a:extLst>
              <a:ext uri="{FF2B5EF4-FFF2-40B4-BE49-F238E27FC236}">
                <a16:creationId xmlns:a16="http://schemas.microsoft.com/office/drawing/2014/main" id="{F7D7E4F4-0217-4EF2-9308-C678AD80F16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5402" t="20495" r="15317" b="22120"/>
          <a:stretch/>
        </p:blipFill>
        <p:spPr>
          <a:xfrm>
            <a:off x="17860277" y="245581"/>
            <a:ext cx="2880000" cy="1493334"/>
          </a:xfrm>
          <a:prstGeom prst="rect">
            <a:avLst/>
          </a:prstGeom>
          <a:ln>
            <a:noFill/>
          </a:ln>
        </p:spPr>
      </p:pic>
      <p:sp>
        <p:nvSpPr>
          <p:cNvPr id="2" name="Text Placeholder 20">
            <a:extLst>
              <a:ext uri="{FF2B5EF4-FFF2-40B4-BE49-F238E27FC236}">
                <a16:creationId xmlns:a16="http://schemas.microsoft.com/office/drawing/2014/main" id="{5EF6201D-5167-E4DF-1EC9-8EC7FD287467}"/>
              </a:ext>
            </a:extLst>
          </p:cNvPr>
          <p:cNvSpPr txBox="1">
            <a:spLocks/>
          </p:cNvSpPr>
          <p:nvPr/>
        </p:nvSpPr>
        <p:spPr>
          <a:xfrm>
            <a:off x="178926" y="2234158"/>
            <a:ext cx="6372000" cy="559976"/>
          </a:xfrm>
          <a:prstGeom prst="rect">
            <a:avLst/>
          </a:prstGeom>
          <a:solidFill>
            <a:schemeClr val="tx2">
              <a:lumMod val="75000"/>
            </a:schemeClr>
          </a:solidFill>
          <a:ln>
            <a:noFill/>
          </a:ln>
        </p:spPr>
        <p:txBody>
          <a:bodyPr vert="horz" lIns="180000" tIns="45720" rIns="91440" bIns="45720" rtlCol="0" anchor="ctr">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9pPr>
          </a:lstStyle>
          <a:p>
            <a:pPr lvl="0">
              <a:buClr>
                <a:srgbClr val="AD8F67"/>
              </a:buClr>
              <a:defRPr/>
            </a:pPr>
            <a:r>
              <a:rPr lang="en-GB" sz="2400" b="1" cap="none" dirty="0">
                <a:solidFill>
                  <a:srgbClr val="FFFFFF"/>
                </a:solidFill>
                <a:latin typeface="+mn-lt"/>
              </a:rPr>
              <a:t>       INTRODUCTION / BACKGROUND</a:t>
            </a:r>
            <a:endParaRPr kumimoji="0" lang="en-US" sz="2400" b="1" i="0" u="none" strike="noStrike" kern="1200" cap="all" spc="0" normalizeH="0" baseline="0" noProof="0" dirty="0">
              <a:ln>
                <a:noFill/>
              </a:ln>
              <a:solidFill>
                <a:srgbClr val="FFFFFF"/>
              </a:solidFill>
              <a:effectLst/>
              <a:uLnTx/>
              <a:uFillTx/>
              <a:latin typeface="+mn-lt"/>
              <a:ea typeface="+mn-ea"/>
              <a:cs typeface="+mn-cs"/>
            </a:endParaRPr>
          </a:p>
        </p:txBody>
      </p:sp>
      <p:sp>
        <p:nvSpPr>
          <p:cNvPr id="5" name="Text Placeholder 20">
            <a:extLst>
              <a:ext uri="{FF2B5EF4-FFF2-40B4-BE49-F238E27FC236}">
                <a16:creationId xmlns:a16="http://schemas.microsoft.com/office/drawing/2014/main" id="{A83235C4-B0B0-8248-613A-31BD8E1E4F75}"/>
              </a:ext>
            </a:extLst>
          </p:cNvPr>
          <p:cNvSpPr txBox="1">
            <a:spLocks/>
          </p:cNvSpPr>
          <p:nvPr/>
        </p:nvSpPr>
        <p:spPr>
          <a:xfrm>
            <a:off x="480176" y="6870071"/>
            <a:ext cx="6279389" cy="559976"/>
          </a:xfrm>
          <a:prstGeom prst="rect">
            <a:avLst/>
          </a:prstGeom>
          <a:solidFill>
            <a:schemeClr val="tx2">
              <a:lumMod val="75000"/>
            </a:schemeClr>
          </a:solidFill>
          <a:ln>
            <a:noFill/>
          </a:ln>
        </p:spPr>
        <p:txBody>
          <a:bodyPr vert="horz" lIns="180000" tIns="45720" rIns="91440" bIns="45720" rtlCol="0" anchor="ctr">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9pPr>
          </a:lstStyle>
          <a:p>
            <a:pPr lvl="0">
              <a:buClr>
                <a:srgbClr val="AD8F67"/>
              </a:buClr>
              <a:defRPr/>
            </a:pPr>
            <a:r>
              <a:rPr lang="en-GB" sz="2400" b="1" cap="none" dirty="0">
                <a:solidFill>
                  <a:srgbClr val="FFFFFF"/>
                </a:solidFill>
                <a:latin typeface="Arial" panose="020B0604020202020204" pitchFamily="34" charset="0"/>
                <a:cs typeface="Arial" panose="020B0604020202020204" pitchFamily="34" charset="0"/>
              </a:rPr>
              <a:t>           METHODOLOGY </a:t>
            </a:r>
            <a:endParaRPr kumimoji="0" lang="en-US" sz="2400" b="1" i="0" u="none" strike="noStrike" kern="1200" cap="all"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A77360B8-F69B-45B8-9313-6F2A028A988E}"/>
              </a:ext>
            </a:extLst>
          </p:cNvPr>
          <p:cNvSpPr txBox="1"/>
          <p:nvPr/>
        </p:nvSpPr>
        <p:spPr>
          <a:xfrm>
            <a:off x="29325" y="7649505"/>
            <a:ext cx="7421332" cy="7337843"/>
          </a:xfrm>
          <a:prstGeom prst="rect">
            <a:avLst/>
          </a:prstGeom>
          <a:noFill/>
        </p:spPr>
        <p:txBody>
          <a:bodyPr wrap="square">
            <a:spAutoFit/>
          </a:bodyPr>
          <a:lstStyle/>
          <a:p>
            <a:pPr>
              <a:lnSpc>
                <a:spcPct val="150000"/>
              </a:lnSpc>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LITERATURE REVIEW RESEARCH QUESTION:</a:t>
            </a:r>
            <a:r>
              <a:rPr lang="en-GB" sz="900" kern="0" dirty="0">
                <a:effectLst/>
                <a:latin typeface="Arial" panose="020B0604020202020204" pitchFamily="34" charset="0"/>
                <a:ea typeface="Times New Roman" panose="02020603050405020304" pitchFamily="18" charset="0"/>
                <a:cs typeface="Arial" panose="020B0604020202020204" pitchFamily="34" charset="0"/>
              </a:rPr>
              <a:t> </a:t>
            </a:r>
            <a:r>
              <a:rPr lang="en-GB" sz="900" b="1" kern="0" dirty="0">
                <a:effectLst/>
                <a:latin typeface="Arial" panose="020B0604020202020204" pitchFamily="34" charset="0"/>
                <a:ea typeface="Times New Roman" panose="02020603050405020304" pitchFamily="18" charset="0"/>
                <a:cs typeface="Arial" panose="020B0604020202020204" pitchFamily="34" charset="0"/>
              </a:rPr>
              <a:t>Q1. How do Trainee Counsellors Engage in Their Personal Development?</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RELAVENT </a:t>
            </a:r>
            <a:r>
              <a:rPr lang="en-GB" sz="900" b="1" kern="0" dirty="0">
                <a:latin typeface="Arial" panose="020B0604020202020204" pitchFamily="34" charset="0"/>
                <a:ea typeface="Times New Roman" panose="02020603050405020304" pitchFamily="18" charset="0"/>
                <a:cs typeface="Arial" panose="020B0604020202020204" pitchFamily="34" charset="0"/>
              </a:rPr>
              <a:t>L</a:t>
            </a:r>
            <a:r>
              <a:rPr lang="en-GB" sz="900" b="1" kern="0" dirty="0">
                <a:effectLst/>
                <a:latin typeface="Arial" panose="020B0604020202020204" pitchFamily="34" charset="0"/>
                <a:ea typeface="Times New Roman" panose="02020603050405020304" pitchFamily="18" charset="0"/>
                <a:cs typeface="Arial" panose="020B0604020202020204" pitchFamily="34" charset="0"/>
              </a:rPr>
              <a:t>ITRATURE</a:t>
            </a:r>
            <a:r>
              <a:rPr lang="en-GB" sz="900" b="1" kern="0" dirty="0">
                <a:latin typeface="Arial" panose="020B0604020202020204" pitchFamily="34" charset="0"/>
                <a:ea typeface="Times New Roman" panose="02020603050405020304" pitchFamily="18" charset="0"/>
                <a:cs typeface="Arial" panose="020B0604020202020204" pitchFamily="34" charset="0"/>
              </a:rPr>
              <a:t> WAS </a:t>
            </a:r>
            <a:r>
              <a:rPr lang="en-GB" sz="900" b="1" kern="0" dirty="0">
                <a:effectLst/>
                <a:latin typeface="Arial" panose="020B0604020202020204" pitchFamily="34" charset="0"/>
                <a:ea typeface="Times New Roman" panose="02020603050405020304" pitchFamily="18" charset="0"/>
                <a:cs typeface="Arial" panose="020B0604020202020204" pitchFamily="34" charset="0"/>
              </a:rPr>
              <a:t> FOUND</a:t>
            </a:r>
            <a:r>
              <a:rPr lang="en-GB" sz="900" kern="0" dirty="0">
                <a:effectLst/>
                <a:latin typeface="Arial" panose="020B0604020202020204" pitchFamily="34" charset="0"/>
                <a:ea typeface="Times New Roman" panose="02020603050405020304" pitchFamily="18" charset="0"/>
                <a:cs typeface="Arial" panose="020B0604020202020204" pitchFamily="34" charset="0"/>
              </a:rPr>
              <a:t> using academic databases such as Science Direct, the University of Salford library search, and Google.</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KEYWORDS:</a:t>
            </a:r>
            <a:r>
              <a:rPr lang="en-GB" sz="900" kern="0" dirty="0">
                <a:effectLst/>
                <a:latin typeface="Arial" panose="020B0604020202020204" pitchFamily="34" charset="0"/>
                <a:ea typeface="Times New Roman" panose="02020603050405020304" pitchFamily="18" charset="0"/>
                <a:cs typeface="Arial" panose="020B0604020202020204" pitchFamily="34" charset="0"/>
              </a:rPr>
              <a:t> (Trainee Counsellor, Personal Development, Trainee Counsellor’s Personal Development)</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INCLUSION CRITERIA:</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SzPts val="1000"/>
              <a:buFont typeface="Symbol" pitchFamily="2" charset="2"/>
              <a:buChar char=""/>
              <a:tabLst>
                <a:tab pos="457200" algn="l"/>
              </a:tabLst>
            </a:pPr>
            <a:r>
              <a:rPr lang="en-GB" sz="900" kern="0" dirty="0">
                <a:effectLst/>
                <a:latin typeface="Arial" panose="020B0604020202020204" pitchFamily="34" charset="0"/>
                <a:ea typeface="Times New Roman" panose="02020603050405020304" pitchFamily="18" charset="0"/>
                <a:cs typeface="Arial" panose="020B0604020202020204" pitchFamily="34" charset="0"/>
              </a:rPr>
              <a:t>Focus on articles from 2019-2025 related to trainees’ counsellors’ personal development.</a:t>
            </a:r>
            <a:r>
              <a:rPr lang="en-GB" sz="900" kern="100" dirty="0">
                <a:effectLst/>
                <a:latin typeface="Arial" panose="020B0604020202020204" pitchFamily="34" charset="0"/>
                <a:ea typeface="Calibri" panose="020F0502020204030204" pitchFamily="34" charset="0"/>
                <a:cs typeface="Arial" panose="020B0604020202020204" pitchFamily="34" charset="0"/>
              </a:rPr>
              <a:t> </a:t>
            </a:r>
          </a:p>
          <a:p>
            <a:pPr lvl="0">
              <a:lnSpc>
                <a:spcPct val="150000"/>
              </a:lnSpc>
              <a:buSzPts val="1000"/>
              <a:tabLst>
                <a:tab pos="457200" algn="l"/>
              </a:tabLst>
            </a:pPr>
            <a:r>
              <a:rPr lang="en-GB" sz="900" b="1" i="1" kern="0" dirty="0">
                <a:effectLst/>
                <a:latin typeface="Arial" panose="020B0604020202020204" pitchFamily="34" charset="0"/>
                <a:ea typeface="Times New Roman" panose="02020603050405020304" pitchFamily="18" charset="0"/>
                <a:cs typeface="Arial" panose="020B0604020202020204" pitchFamily="34" charset="0"/>
              </a:rPr>
              <a:t>Inclusion criteria</a:t>
            </a:r>
            <a:r>
              <a:rPr lang="en-GB" sz="900" i="1" kern="100" dirty="0">
                <a:latin typeface="Arial" panose="020B0604020202020204" pitchFamily="34" charset="0"/>
                <a:ea typeface="Times New Roman" panose="02020603050405020304" pitchFamily="18" charset="0"/>
                <a:cs typeface="Arial" panose="020B0604020202020204" pitchFamily="34" charset="0"/>
              </a:rPr>
              <a:t> </a:t>
            </a:r>
            <a:r>
              <a:rPr lang="en-GB" sz="900" b="1" i="1" kern="0" dirty="0">
                <a:effectLst/>
                <a:latin typeface="Arial" panose="020B0604020202020204" pitchFamily="34" charset="0"/>
                <a:ea typeface="Times New Roman" panose="02020603050405020304" pitchFamily="18" charset="0"/>
                <a:cs typeface="Arial" panose="020B0604020202020204" pitchFamily="34" charset="0"/>
              </a:rPr>
              <a:t>Purpose:</a:t>
            </a:r>
            <a:endParaRPr lang="en-GB" sz="900" i="1"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SzPts val="1000"/>
              <a:buFont typeface="Symbol" pitchFamily="2" charset="2"/>
              <a:buChar char=""/>
              <a:tabLst>
                <a:tab pos="457200" algn="l"/>
              </a:tabLst>
            </a:pPr>
            <a:r>
              <a:rPr lang="en-GB" sz="900" kern="0" dirty="0">
                <a:effectLst/>
                <a:latin typeface="Arial" panose="020B0604020202020204" pitchFamily="34" charset="0"/>
                <a:ea typeface="Times New Roman" panose="02020603050405020304" pitchFamily="18" charset="0"/>
                <a:cs typeface="Arial" panose="020B0604020202020204" pitchFamily="34" charset="0"/>
              </a:rPr>
              <a:t>Identify current trends and patterns in training research.</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SzPts val="1000"/>
              <a:buFont typeface="Symbol" pitchFamily="2" charset="2"/>
              <a:buChar char=""/>
              <a:tabLst>
                <a:tab pos="457200" algn="l"/>
              </a:tabLst>
            </a:pPr>
            <a:r>
              <a:rPr lang="en-GB" sz="900" kern="0" dirty="0">
                <a:effectLst/>
                <a:latin typeface="Arial" panose="020B0604020202020204" pitchFamily="34" charset="0"/>
                <a:ea typeface="Times New Roman" panose="02020603050405020304" pitchFamily="18" charset="0"/>
                <a:cs typeface="Arial" panose="020B0604020202020204" pitchFamily="34" charset="0"/>
              </a:rPr>
              <a:t>Highlight gaps in existing studies.</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50000"/>
              </a:lnSpc>
              <a:buSzPts val="1000"/>
              <a:buFont typeface="Symbol" pitchFamily="2" charset="2"/>
              <a:buChar char=""/>
              <a:tabLst>
                <a:tab pos="457200" algn="l"/>
              </a:tabLst>
            </a:pPr>
            <a:r>
              <a:rPr lang="en-GB" sz="900" kern="0" dirty="0">
                <a:effectLst/>
                <a:latin typeface="Arial" panose="020B0604020202020204" pitchFamily="34" charset="0"/>
                <a:ea typeface="Times New Roman" panose="02020603050405020304" pitchFamily="18" charset="0"/>
                <a:cs typeface="Arial" panose="020B0604020202020204" pitchFamily="34" charset="0"/>
              </a:rPr>
              <a:t>Offer insights to advance the profession.</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lvl="0">
              <a:lnSpc>
                <a:spcPct val="150000"/>
              </a:lnSpc>
              <a:buSzPts val="1000"/>
              <a:tabLst>
                <a:tab pos="457200" algn="l"/>
              </a:tabLst>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EXCLUSION CRITERIA: </a:t>
            </a:r>
            <a:r>
              <a:rPr lang="en-GB" sz="900" b="1" i="1" kern="0" dirty="0">
                <a:effectLst/>
                <a:latin typeface="Arial" panose="020B0604020202020204" pitchFamily="34" charset="0"/>
                <a:ea typeface="Times New Roman" panose="02020603050405020304" pitchFamily="18" charset="0"/>
                <a:cs typeface="Arial" panose="020B0604020202020204" pitchFamily="34" charset="0"/>
              </a:rPr>
              <a:t>Studies before 2018</a:t>
            </a:r>
            <a:r>
              <a:rPr lang="en-GB" sz="900" kern="0" dirty="0">
                <a:effectLst/>
                <a:latin typeface="Arial" panose="020B0604020202020204" pitchFamily="34" charset="0"/>
                <a:ea typeface="Times New Roman" panose="02020603050405020304" pitchFamily="18" charset="0"/>
                <a:cs typeface="Arial" panose="020B0604020202020204" pitchFamily="34" charset="0"/>
              </a:rPr>
              <a:t>, as they have likely been reviewed and gaps addressed by earlier research.</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lvl="0">
              <a:lnSpc>
                <a:spcPct val="150000"/>
              </a:lnSpc>
              <a:buSzPts val="1000"/>
              <a:tabLst>
                <a:tab pos="457200" algn="l"/>
              </a:tabLst>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EXPERIMENTAL LEARNING STUDIES</a:t>
            </a:r>
            <a:r>
              <a:rPr lang="en-GB" sz="900" kern="0" dirty="0">
                <a:effectLst/>
                <a:latin typeface="Arial" panose="020B0604020202020204" pitchFamily="34" charset="0"/>
                <a:ea typeface="Times New Roman" panose="02020603050405020304" pitchFamily="18" charset="0"/>
                <a:cs typeface="Arial" panose="020B0604020202020204" pitchFamily="34" charset="0"/>
              </a:rPr>
              <a:t> often explore group dynamics, cultural immersion, and emotional experiences.</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lvl="0">
              <a:lnSpc>
                <a:spcPct val="150000"/>
              </a:lnSpc>
              <a:buSzPts val="1000"/>
              <a:tabLst>
                <a:tab pos="457200" algn="l"/>
              </a:tabLst>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QUALITATIVE METHORD:</a:t>
            </a:r>
            <a:r>
              <a:rPr lang="en-GB" sz="900" kern="0" dirty="0">
                <a:effectLst/>
                <a:latin typeface="Arial" panose="020B0604020202020204" pitchFamily="34" charset="0"/>
                <a:ea typeface="Times New Roman" panose="02020603050405020304" pitchFamily="18" charset="0"/>
                <a:cs typeface="Arial" panose="020B0604020202020204" pitchFamily="34" charset="0"/>
              </a:rPr>
              <a:t> The majority of studies use qualitative methods such as interviews, surveys, and phenomenological analysis.</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lvl="0">
              <a:lnSpc>
                <a:spcPct val="150000"/>
              </a:lnSpc>
              <a:buSzPts val="1000"/>
              <a:tabLst>
                <a:tab pos="457200" algn="l"/>
              </a:tabLst>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FOCUS </a:t>
            </a:r>
            <a:r>
              <a:rPr lang="en-GB" sz="900" b="1" kern="0" dirty="0">
                <a:latin typeface="Arial" panose="020B0604020202020204" pitchFamily="34" charset="0"/>
                <a:ea typeface="Times New Roman" panose="02020603050405020304" pitchFamily="18" charset="0"/>
                <a:cs typeface="Arial" panose="020B0604020202020204" pitchFamily="34" charset="0"/>
              </a:rPr>
              <a:t>ON PERSONAL/ PROFESSIONAL DEVELOPMENT</a:t>
            </a:r>
            <a:r>
              <a:rPr lang="en-GB" sz="900" b="1" kern="0" dirty="0">
                <a:effectLst/>
                <a:latin typeface="Arial" panose="020B0604020202020204" pitchFamily="34" charset="0"/>
                <a:ea typeface="Times New Roman" panose="02020603050405020304" pitchFamily="18" charset="0"/>
                <a:cs typeface="Arial" panose="020B0604020202020204" pitchFamily="34" charset="0"/>
              </a:rPr>
              <a:t>:</a:t>
            </a:r>
            <a:r>
              <a:rPr lang="en-GB" sz="900" kern="0" dirty="0">
                <a:effectLst/>
                <a:latin typeface="Arial" panose="020B0604020202020204" pitchFamily="34" charset="0"/>
                <a:ea typeface="Times New Roman" panose="02020603050405020304" pitchFamily="18" charset="0"/>
                <a:cs typeface="Arial" panose="020B0604020202020204" pitchFamily="34" charset="0"/>
              </a:rPr>
              <a:t> All studies examine the impact of training on skills, self-awareness, interpersonal competence, or multicultural understanding.</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lvl="0">
              <a:lnSpc>
                <a:spcPct val="150000"/>
              </a:lnSpc>
              <a:buSzPts val="1000"/>
              <a:tabLst>
                <a:tab pos="457200" algn="l"/>
              </a:tabLst>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LANGUAGE CONSIDERATION:</a:t>
            </a:r>
            <a:r>
              <a:rPr lang="en-GB" sz="900" kern="0" dirty="0">
                <a:effectLst/>
                <a:latin typeface="Arial" panose="020B0604020202020204" pitchFamily="34" charset="0"/>
                <a:ea typeface="Times New Roman" panose="02020603050405020304" pitchFamily="18" charset="0"/>
                <a:cs typeface="Arial" panose="020B0604020202020204" pitchFamily="34" charset="0"/>
              </a:rPr>
              <a:t> Only English-language articles were selected for easier access and relevance to the topic. Non-English studies were excluded by choice for practical reasons, such as accessibility.</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lvl="0">
              <a:lnSpc>
                <a:spcPct val="150000"/>
              </a:lnSpc>
              <a:buSzPts val="1000"/>
              <a:tabLst>
                <a:tab pos="457200" algn="l"/>
              </a:tabLst>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GLOBAL PERSPECTIVE IN  LITERATURE  REVIEW:</a:t>
            </a:r>
            <a:r>
              <a:rPr lang="en-GB" sz="900" kern="0" dirty="0">
                <a:effectLst/>
                <a:latin typeface="Arial" panose="020B0604020202020204" pitchFamily="34" charset="0"/>
                <a:ea typeface="Times New Roman" panose="02020603050405020304" pitchFamily="18" charset="0"/>
                <a:cs typeface="Arial" panose="020B0604020202020204" pitchFamily="34" charset="0"/>
              </a:rPr>
              <a:t> The literature review includes studies from the UK, USA, and Canada to provide diverse global perspectives, enhancing credibility and applicability across different contexts.</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b="1" kern="0" dirty="0">
                <a:effectLst/>
                <a:latin typeface="Arial" panose="020B0604020202020204" pitchFamily="34" charset="0"/>
                <a:ea typeface="Times New Roman" panose="02020603050405020304" pitchFamily="18" charset="0"/>
                <a:cs typeface="Arial" panose="020B0604020202020204" pitchFamily="34" charset="0"/>
              </a:rPr>
              <a:t>PUBLICATION SOURCES:</a:t>
            </a:r>
            <a:r>
              <a:rPr lang="en-GB" sz="900" kern="0" dirty="0">
                <a:effectLst/>
                <a:latin typeface="Arial" panose="020B0604020202020204" pitchFamily="34" charset="0"/>
                <a:ea typeface="Times New Roman" panose="02020603050405020304" pitchFamily="18" charset="0"/>
                <a:cs typeface="Arial" panose="020B0604020202020204" pitchFamily="34" charset="0"/>
              </a:rPr>
              <a:t> Six articles were included. All articles were published by Elsevier, Wiley, and Routledge Taylor &amp; Francis due to their strong academic reputations, high-quality peer-reviewed content, and reliable, up-to-date research.</a:t>
            </a:r>
          </a:p>
          <a:p>
            <a:pPr>
              <a:lnSpc>
                <a:spcPct val="150000"/>
              </a:lnSpc>
            </a:pPr>
            <a:r>
              <a:rPr lang="en-GB" sz="900" b="1" kern="100" dirty="0">
                <a:effectLst/>
                <a:latin typeface="Arial" panose="020B0604020202020204" pitchFamily="34" charset="0"/>
                <a:ea typeface="Calibri" panose="020F0502020204030204" pitchFamily="34" charset="0"/>
                <a:cs typeface="Arial" panose="020B0604020202020204" pitchFamily="34" charset="0"/>
              </a:rPr>
              <a:t>THE REASON I SELECTED "RELIGION AND  SPIRITUALITY  </a:t>
            </a:r>
            <a:r>
              <a:rPr lang="en-GB" sz="900" b="1" kern="100" dirty="0">
                <a:latin typeface="Arial" panose="020B0604020202020204" pitchFamily="34" charset="0"/>
                <a:ea typeface="Calibri" panose="020F0502020204030204" pitchFamily="34" charset="0"/>
                <a:cs typeface="Arial" panose="020B0604020202020204" pitchFamily="34" charset="0"/>
              </a:rPr>
              <a:t>IN </a:t>
            </a:r>
            <a:r>
              <a:rPr lang="en-GB" sz="900" b="1" kern="100" dirty="0">
                <a:effectLst/>
                <a:latin typeface="Arial" panose="020B0604020202020204" pitchFamily="34" charset="0"/>
                <a:ea typeface="Calibri" panose="020F0502020204030204" pitchFamily="34" charset="0"/>
                <a:cs typeface="Arial" panose="020B0604020202020204" pitchFamily="34" charset="0"/>
              </a:rPr>
              <a:t>THERAPUTIC TRAINING </a:t>
            </a:r>
            <a:r>
              <a:rPr lang="en-GB" sz="900" b="1" kern="100" dirty="0">
                <a:latin typeface="Arial" panose="020B0604020202020204" pitchFamily="34" charset="0"/>
                <a:ea typeface="Calibri" panose="020F0502020204030204" pitchFamily="34" charset="0"/>
                <a:cs typeface="Arial" panose="020B0604020202020204" pitchFamily="34" charset="0"/>
              </a:rPr>
              <a:t>IN THE </a:t>
            </a:r>
            <a:r>
              <a:rPr lang="en-GB" sz="900" b="1" kern="100" dirty="0">
                <a:effectLst/>
                <a:latin typeface="Arial" panose="020B0604020202020204" pitchFamily="34" charset="0"/>
                <a:ea typeface="Calibri" panose="020F0502020204030204" pitchFamily="34" charset="0"/>
                <a:cs typeface="Arial" panose="020B0604020202020204" pitchFamily="34" charset="0"/>
              </a:rPr>
              <a:t>UK: A SURVEY </a:t>
            </a:r>
            <a:r>
              <a:rPr lang="en-GB" sz="900" b="1" kern="100" dirty="0">
                <a:latin typeface="Arial" panose="020B0604020202020204" pitchFamily="34" charset="0"/>
                <a:ea typeface="Calibri" panose="020F0502020204030204" pitchFamily="34" charset="0"/>
                <a:cs typeface="Arial" panose="020B0604020202020204" pitchFamily="34" charset="0"/>
              </a:rPr>
              <a:t>OF CURRENT AND RECENT TRAINEES</a:t>
            </a:r>
            <a:r>
              <a:rPr lang="en-GB" sz="900" b="1" kern="100" dirty="0">
                <a:effectLst/>
                <a:latin typeface="Arial" panose="020B0604020202020204" pitchFamily="34" charset="0"/>
                <a:ea typeface="Calibri" panose="020F0502020204030204" pitchFamily="34" charset="0"/>
                <a:cs typeface="Arial" panose="020B0604020202020204" pitchFamily="34" charset="0"/>
              </a:rPr>
              <a:t>:</a:t>
            </a: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I chose this article "Religion and Spirituality in Therapeutic Training in the UK: A Survey of Current and Recent Trainees" as </a:t>
            </a:r>
            <a:r>
              <a:rPr lang="en-GB" sz="900" dirty="0">
                <a:latin typeface="Arial" panose="020B0604020202020204" pitchFamily="34" charset="0"/>
                <a:cs typeface="Arial" panose="020B0604020202020204" pitchFamily="34" charset="0"/>
              </a:rPr>
              <a:t> Religion and spirituality can offer trainee counsellors a sense of purpose, resilience, and emotional balance, aiding them in managing stress and cultivating self-awareness. By reflecting on their own beliefs, they can improve cultural competence and empathy, promoting respect and understanding of clients’ varied backgrounds. Ultimately, spirituality can enhance both personal development and professional skills, provided it is approached with self-awareness and respect for the beliefs of others.</a:t>
            </a: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 It also highlights  the training gap that counsellors and psychotherapists face when working with religious and spiritual issues, which can impact their professional development and competence. This article is relevant to my literature review as it underscores the lack of education in this area for trainee counsellors, potentially hindering their personal and professional  development. Future research could focus on exploring effective approaches to incorporating spirituality into therapeutic training, thereby enhancing trainees' ability to support clients with spiritual needs.</a:t>
            </a:r>
          </a:p>
          <a:p>
            <a:pPr>
              <a:lnSpc>
                <a:spcPct val="150000"/>
              </a:lnSpc>
            </a:pPr>
            <a:r>
              <a:rPr lang="en-GB" sz="900" kern="0" dirty="0">
                <a:effectLst/>
                <a:latin typeface="Arial" panose="020B0604020202020204" pitchFamily="34" charset="0"/>
                <a:ea typeface="Times New Roman" panose="02020603050405020304" pitchFamily="18" charset="0"/>
                <a:cs typeface="Arial" panose="020B0604020202020204" pitchFamily="34" charset="0"/>
              </a:rPr>
              <a:t>A summary of the articles is presented in Table 1.</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 </a:t>
            </a:r>
          </a:p>
        </p:txBody>
      </p:sp>
      <p:sp>
        <p:nvSpPr>
          <p:cNvPr id="9" name="Text Placeholder 20">
            <a:extLst>
              <a:ext uri="{FF2B5EF4-FFF2-40B4-BE49-F238E27FC236}">
                <a16:creationId xmlns:a16="http://schemas.microsoft.com/office/drawing/2014/main" id="{D7FD1351-5755-B643-C99E-A60CE24159EC}"/>
              </a:ext>
            </a:extLst>
          </p:cNvPr>
          <p:cNvSpPr txBox="1">
            <a:spLocks/>
          </p:cNvSpPr>
          <p:nvPr/>
        </p:nvSpPr>
        <p:spPr>
          <a:xfrm>
            <a:off x="6944671" y="826511"/>
            <a:ext cx="7649448" cy="712803"/>
          </a:xfrm>
          <a:prstGeom prst="rect">
            <a:avLst/>
          </a:prstGeom>
          <a:solidFill>
            <a:schemeClr val="tx2">
              <a:lumMod val="75000"/>
            </a:schemeClr>
          </a:solidFill>
          <a:ln>
            <a:noFill/>
          </a:ln>
        </p:spPr>
        <p:txBody>
          <a:bodyPr vert="horz" lIns="180000" tIns="45720" rIns="91440" bIns="45720" rtlCol="0" anchor="ctr">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9pPr>
          </a:lstStyle>
          <a:p>
            <a:pPr lvl="0">
              <a:buClr>
                <a:srgbClr val="AD8F67"/>
              </a:buClr>
              <a:defRPr/>
            </a:pPr>
            <a:r>
              <a:rPr lang="en-GB" sz="2400" b="1" dirty="0">
                <a:effectLst/>
                <a:latin typeface="Arial" panose="020B0604020202020204" pitchFamily="34" charset="0"/>
                <a:ea typeface="Times New Roman" panose="02020603050405020304" pitchFamily="18" charset="0"/>
              </a:rPr>
              <a:t>TABLE 1 ARTICLES FOR LITERATURE   REVIEW</a:t>
            </a:r>
            <a:endParaRPr kumimoji="0" lang="en-US" sz="2400" b="0" i="0" u="none" strike="noStrike" kern="1200" cap="all" spc="0" normalizeH="0" baseline="0" noProof="0" dirty="0">
              <a:ln>
                <a:noFill/>
              </a:ln>
              <a:effectLst/>
              <a:uLnTx/>
              <a:uFillTx/>
              <a:latin typeface="+mn-lt"/>
              <a:ea typeface="+mn-ea"/>
              <a:cs typeface="+mn-cs"/>
            </a:endParaRPr>
          </a:p>
        </p:txBody>
      </p:sp>
      <p:sp>
        <p:nvSpPr>
          <p:cNvPr id="11" name="Rectangle 1">
            <a:extLst>
              <a:ext uri="{FF2B5EF4-FFF2-40B4-BE49-F238E27FC236}">
                <a16:creationId xmlns:a16="http://schemas.microsoft.com/office/drawing/2014/main" id="{C14A5F88-B151-B09D-CB3D-ED3E545825D1}"/>
              </a:ext>
            </a:extLst>
          </p:cNvPr>
          <p:cNvSpPr>
            <a:spLocks noChangeArrowheads="1"/>
          </p:cNvSpPr>
          <p:nvPr/>
        </p:nvSpPr>
        <p:spPr bwMode="auto">
          <a:xfrm>
            <a:off x="9872496" y="4176587"/>
            <a:ext cx="20282806" cy="122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TextBox 12">
            <a:extLst>
              <a:ext uri="{FF2B5EF4-FFF2-40B4-BE49-F238E27FC236}">
                <a16:creationId xmlns:a16="http://schemas.microsoft.com/office/drawing/2014/main" id="{DF6895A8-27F4-B039-F218-6FC35039D66A}"/>
              </a:ext>
            </a:extLst>
          </p:cNvPr>
          <p:cNvSpPr txBox="1"/>
          <p:nvPr/>
        </p:nvSpPr>
        <p:spPr>
          <a:xfrm>
            <a:off x="38728" y="3063964"/>
            <a:ext cx="7175607" cy="3806107"/>
          </a:xfrm>
          <a:prstGeom prst="rect">
            <a:avLst/>
          </a:prstGeom>
          <a:noFill/>
        </p:spPr>
        <p:txBody>
          <a:bodyPr wrap="square">
            <a:spAutoFit/>
          </a:bodyPr>
          <a:lstStyle/>
          <a:p>
            <a:pPr algn="just">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Personal development is a way of improving self-awareness. Personal development (PD) is an essential part of training in coaching, person-centred psychology, and therapy. It is most effectively carried out in training groups. In counselling sessions, the counsellor acts as a tool to help the client address their issues. Therefore, a counsellor needs to be self-aware, as accepting oneself helps them be more effectively accepted by the client in need.</a:t>
            </a:r>
          </a:p>
          <a:p>
            <a:pPr algn="just">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Murphy and Schofield (2023) state that the PD group method is an effective training approach for counselling trainees to improve self-acceptance and self-awareness. This group method focuses on enhancing participants' self-awareness, interpersonal skills, and personal capabilities (</a:t>
            </a:r>
            <a:r>
              <a:rPr lang="en-GB" sz="900" dirty="0" err="1">
                <a:effectLst/>
                <a:latin typeface="Arial" panose="020B0604020202020204" pitchFamily="34" charset="0"/>
                <a:ea typeface="Times New Roman" panose="02020603050405020304" pitchFamily="18" charset="0"/>
                <a:cs typeface="Arial" panose="020B0604020202020204" pitchFamily="34" charset="0"/>
              </a:rPr>
              <a:t>Daldorph</a:t>
            </a:r>
            <a:r>
              <a:rPr lang="en-GB" sz="900" dirty="0">
                <a:effectLst/>
                <a:latin typeface="Arial" panose="020B0604020202020204" pitchFamily="34" charset="0"/>
                <a:ea typeface="Times New Roman" panose="02020603050405020304" pitchFamily="18" charset="0"/>
                <a:cs typeface="Arial" panose="020B0604020202020204" pitchFamily="34" charset="0"/>
              </a:rPr>
              <a:t> &amp; Hill, 2022). Trainees are given an open agenda to discuss, allowing them to seek opportunities for self-development and to influence other group members interpersonally through the trainer's intervention and group discussions (McMahon &amp; </a:t>
            </a:r>
            <a:r>
              <a:rPr lang="en-GB" sz="900" dirty="0" err="1">
                <a:effectLst/>
                <a:latin typeface="Arial" panose="020B0604020202020204" pitchFamily="34" charset="0"/>
                <a:ea typeface="Times New Roman" panose="02020603050405020304" pitchFamily="18" charset="0"/>
                <a:cs typeface="Arial" panose="020B0604020202020204" pitchFamily="34" charset="0"/>
              </a:rPr>
              <a:t>Rodillas</a:t>
            </a:r>
            <a:r>
              <a:rPr lang="en-GB" sz="900" dirty="0">
                <a:effectLst/>
                <a:latin typeface="Arial" panose="020B0604020202020204" pitchFamily="34" charset="0"/>
                <a:ea typeface="Times New Roman" panose="02020603050405020304" pitchFamily="18" charset="0"/>
                <a:cs typeface="Arial" panose="020B0604020202020204" pitchFamily="34" charset="0"/>
              </a:rPr>
              <a:t>, 2018).</a:t>
            </a:r>
          </a:p>
          <a:p>
            <a:pPr algn="just">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Discussions usually focus on issues from previous sessions, personal life experiences, and client encounters. Facilitators/trainers encourage participants to start dialogues with each other or role-play in specific contexts, promoting exploration of interpersonal relationships. PD aims to increase a counselling trainee’s self-awareness regarding attachment styles, defence mechanisms, and relational styles relevant to working with real clients (Murphy &amp; Schofield, 2023; Knight, </a:t>
            </a:r>
            <a:r>
              <a:rPr lang="en-GB" sz="900" dirty="0" err="1">
                <a:effectLst/>
                <a:latin typeface="Arial" panose="020B0604020202020204" pitchFamily="34" charset="0"/>
                <a:ea typeface="Times New Roman" panose="02020603050405020304" pitchFamily="18" charset="0"/>
                <a:cs typeface="Arial" panose="020B0604020202020204" pitchFamily="34" charset="0"/>
              </a:rPr>
              <a:t>Sperlinger</a:t>
            </a:r>
            <a:r>
              <a:rPr lang="en-GB" sz="900" dirty="0">
                <a:effectLst/>
                <a:latin typeface="Arial" panose="020B0604020202020204" pitchFamily="34" charset="0"/>
                <a:ea typeface="Times New Roman" panose="02020603050405020304" pitchFamily="18" charset="0"/>
                <a:cs typeface="Arial" panose="020B0604020202020204" pitchFamily="34" charset="0"/>
              </a:rPr>
              <a:t> &amp; Maltby, 2010).</a:t>
            </a:r>
          </a:p>
          <a:p>
            <a:pPr algn="just">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In the context of counsellors’ development, </a:t>
            </a:r>
            <a:r>
              <a:rPr lang="en-GB" sz="900" dirty="0" err="1">
                <a:effectLst/>
                <a:latin typeface="Arial" panose="020B0604020202020204" pitchFamily="34" charset="0"/>
                <a:ea typeface="Times New Roman" panose="02020603050405020304" pitchFamily="18" charset="0"/>
                <a:cs typeface="Arial" panose="020B0604020202020204" pitchFamily="34" charset="0"/>
              </a:rPr>
              <a:t>Rønnestad</a:t>
            </a:r>
            <a:r>
              <a:rPr lang="en-GB" sz="900" dirty="0">
                <a:effectLst/>
                <a:latin typeface="Arial" panose="020B0604020202020204" pitchFamily="34" charset="0"/>
                <a:ea typeface="Times New Roman" panose="02020603050405020304" pitchFamily="18" charset="0"/>
                <a:cs typeface="Arial" panose="020B0604020202020204" pitchFamily="34" charset="0"/>
              </a:rPr>
              <a:t> and </a:t>
            </a:r>
            <a:r>
              <a:rPr lang="en-GB" sz="900" dirty="0" err="1">
                <a:effectLst/>
                <a:latin typeface="Arial" panose="020B0604020202020204" pitchFamily="34" charset="0"/>
                <a:ea typeface="Times New Roman" panose="02020603050405020304" pitchFamily="18" charset="0"/>
                <a:cs typeface="Arial" panose="020B0604020202020204" pitchFamily="34" charset="0"/>
              </a:rPr>
              <a:t>Skovholt</a:t>
            </a:r>
            <a:r>
              <a:rPr lang="en-GB" sz="900" dirty="0">
                <a:effectLst/>
                <a:latin typeface="Arial" panose="020B0604020202020204" pitchFamily="34" charset="0"/>
                <a:ea typeface="Times New Roman" panose="02020603050405020304" pitchFamily="18" charset="0"/>
                <a:cs typeface="Arial" panose="020B0604020202020204" pitchFamily="34" charset="0"/>
              </a:rPr>
              <a:t> (2003) reported a connection between self-reflection and self-awareness, noting that self-reflection is essential for personal growth. Self-awareness provides opportunities to challenge one's view of oneself in interpersonal debates, bringing unconscious motives to light. This, in turn, enhances self-acceptance and awareness (</a:t>
            </a:r>
            <a:r>
              <a:rPr lang="en-GB" sz="900" dirty="0" err="1">
                <a:effectLst/>
                <a:latin typeface="Arial" panose="020B0604020202020204" pitchFamily="34" charset="0"/>
                <a:ea typeface="Times New Roman" panose="02020603050405020304" pitchFamily="18" charset="0"/>
                <a:cs typeface="Arial" panose="020B0604020202020204" pitchFamily="34" charset="0"/>
              </a:rPr>
              <a:t>Daldorph</a:t>
            </a:r>
            <a:r>
              <a:rPr lang="en-GB" sz="900" dirty="0">
                <a:effectLst/>
                <a:latin typeface="Arial" panose="020B0604020202020204" pitchFamily="34" charset="0"/>
                <a:ea typeface="Times New Roman" panose="02020603050405020304" pitchFamily="18" charset="0"/>
                <a:cs typeface="Arial" panose="020B0604020202020204" pitchFamily="34" charset="0"/>
              </a:rPr>
              <a:t> &amp; Hill, 2022; Cooper, 2005). Therefore, PD is seen as a transformative learning method (Edwards, 2018).</a:t>
            </a:r>
          </a:p>
          <a:p>
            <a:pPr algn="just">
              <a:lnSpc>
                <a:spcPct val="150000"/>
              </a:lnSpc>
            </a:pPr>
            <a:r>
              <a:rPr lang="en-GB" sz="900" b="1" dirty="0">
                <a:effectLst/>
                <a:latin typeface="Arial" panose="020B0604020202020204" pitchFamily="34" charset="0"/>
                <a:ea typeface="Times New Roman" panose="02020603050405020304" pitchFamily="18" charset="0"/>
                <a:cs typeface="Arial" panose="020B0604020202020204" pitchFamily="34" charset="0"/>
              </a:rPr>
              <a:t> </a:t>
            </a:r>
            <a:endParaRPr lang="en-GB" sz="9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4" name="Text Placeholder 20">
            <a:extLst>
              <a:ext uri="{FF2B5EF4-FFF2-40B4-BE49-F238E27FC236}">
                <a16:creationId xmlns:a16="http://schemas.microsoft.com/office/drawing/2014/main" id="{EC28292B-4E07-5585-5F69-041DE47F4B61}"/>
              </a:ext>
            </a:extLst>
          </p:cNvPr>
          <p:cNvSpPr txBox="1">
            <a:spLocks/>
          </p:cNvSpPr>
          <p:nvPr/>
        </p:nvSpPr>
        <p:spPr>
          <a:xfrm>
            <a:off x="7450657" y="10599815"/>
            <a:ext cx="6372000" cy="559976"/>
          </a:xfrm>
          <a:prstGeom prst="rect">
            <a:avLst/>
          </a:prstGeom>
          <a:solidFill>
            <a:schemeClr val="tx2">
              <a:lumMod val="75000"/>
            </a:schemeClr>
          </a:solidFill>
          <a:ln>
            <a:noFill/>
          </a:ln>
        </p:spPr>
        <p:txBody>
          <a:bodyPr vert="horz" lIns="180000" tIns="45720" rIns="91440" bIns="45720" rtlCol="0" anchor="ctr">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9pPr>
          </a:lstStyle>
          <a:p>
            <a:pPr lvl="0">
              <a:buClr>
                <a:srgbClr val="AD8F67"/>
              </a:buClr>
              <a:defRPr/>
            </a:pPr>
            <a:r>
              <a:rPr lang="en-GB" sz="1800" b="1"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r>
              <a:rPr lang="en-GB" sz="2400" b="1" kern="100" dirty="0">
                <a:effectLst/>
                <a:latin typeface="Arial" panose="020B0604020202020204" pitchFamily="34" charset="0"/>
                <a:ea typeface="Calibri" panose="020F0502020204030204" pitchFamily="34" charset="0"/>
                <a:cs typeface="Times New Roman" panose="02020603050405020304" pitchFamily="18" charset="0"/>
              </a:rPr>
              <a:t>LITERATURE REVIEW/ FINDINGS</a:t>
            </a:r>
            <a:endParaRPr kumimoji="0" lang="en-US" sz="2400" b="0" i="0" u="none" strike="noStrike" kern="1200" cap="all" spc="0" normalizeH="0" baseline="0" noProof="0" dirty="0">
              <a:ln>
                <a:noFill/>
              </a:ln>
              <a:effectLst/>
              <a:uLnTx/>
              <a:uFillTx/>
              <a:latin typeface="+mn-lt"/>
              <a:ea typeface="+mn-ea"/>
              <a:cs typeface="+mn-cs"/>
            </a:endParaRPr>
          </a:p>
        </p:txBody>
      </p:sp>
      <p:graphicFrame>
        <p:nvGraphicFramePr>
          <p:cNvPr id="15" name="Table 14">
            <a:extLst>
              <a:ext uri="{FF2B5EF4-FFF2-40B4-BE49-F238E27FC236}">
                <a16:creationId xmlns:a16="http://schemas.microsoft.com/office/drawing/2014/main" id="{DF15FD4C-00CE-CD39-B099-F5F07C501E86}"/>
              </a:ext>
            </a:extLst>
          </p:cNvPr>
          <p:cNvGraphicFramePr>
            <a:graphicFrameLocks noGrp="1"/>
          </p:cNvGraphicFramePr>
          <p:nvPr>
            <p:extLst>
              <p:ext uri="{D42A27DB-BD31-4B8C-83A1-F6EECF244321}">
                <p14:modId xmlns:p14="http://schemas.microsoft.com/office/powerpoint/2010/main" val="3798883033"/>
              </p:ext>
            </p:extLst>
          </p:nvPr>
        </p:nvGraphicFramePr>
        <p:xfrm>
          <a:off x="7294265" y="1630102"/>
          <a:ext cx="6795094" cy="8598409"/>
        </p:xfrm>
        <a:graphic>
          <a:graphicData uri="http://schemas.openxmlformats.org/drawingml/2006/table">
            <a:tbl>
              <a:tblPr firstRow="1" firstCol="1" bandRow="1">
                <a:tableStyleId>{5C22544A-7EE6-4342-B048-85BDC9FD1C3A}</a:tableStyleId>
              </a:tblPr>
              <a:tblGrid>
                <a:gridCol w="3161822">
                  <a:extLst>
                    <a:ext uri="{9D8B030D-6E8A-4147-A177-3AD203B41FA5}">
                      <a16:colId xmlns:a16="http://schemas.microsoft.com/office/drawing/2014/main" val="2280262912"/>
                    </a:ext>
                  </a:extLst>
                </a:gridCol>
                <a:gridCol w="1316060">
                  <a:extLst>
                    <a:ext uri="{9D8B030D-6E8A-4147-A177-3AD203B41FA5}">
                      <a16:colId xmlns:a16="http://schemas.microsoft.com/office/drawing/2014/main" val="4051361473"/>
                    </a:ext>
                  </a:extLst>
                </a:gridCol>
                <a:gridCol w="2317212">
                  <a:extLst>
                    <a:ext uri="{9D8B030D-6E8A-4147-A177-3AD203B41FA5}">
                      <a16:colId xmlns:a16="http://schemas.microsoft.com/office/drawing/2014/main" val="2441543047"/>
                    </a:ext>
                  </a:extLst>
                </a:gridCol>
              </a:tblGrid>
              <a:tr h="214517">
                <a:tc>
                  <a:txBody>
                    <a:bodyPr/>
                    <a:lstStyle/>
                    <a:p>
                      <a:pPr marL="457200">
                        <a:lnSpc>
                          <a:spcPct val="150000"/>
                        </a:lnSpc>
                      </a:pPr>
                      <a:r>
                        <a:rPr lang="en-GB" sz="900" kern="100" dirty="0">
                          <a:effectLst/>
                          <a:latin typeface="Arial" panose="020B0604020202020204" pitchFamily="34" charset="0"/>
                          <a:cs typeface="Arial" panose="020B0604020202020204" pitchFamily="34" charset="0"/>
                        </a:rPr>
                        <a:t>               LITERATURE ARTICLES </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   METHODOLOGY</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                      THEME</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extLst>
                  <a:ext uri="{0D108BD9-81ED-4DB2-BD59-A6C34878D82A}">
                    <a16:rowId xmlns:a16="http://schemas.microsoft.com/office/drawing/2014/main" val="2618028412"/>
                  </a:ext>
                </a:extLst>
              </a:tr>
              <a:tr h="1410636">
                <a:tc>
                  <a:txBody>
                    <a:bodyPr/>
                    <a:lstStyle/>
                    <a:p>
                      <a:pPr algn="just">
                        <a:lnSpc>
                          <a:spcPct val="150000"/>
                        </a:lnSpc>
                      </a:pPr>
                      <a:r>
                        <a:rPr lang="en-GB" sz="900" kern="100" dirty="0">
                          <a:effectLst/>
                          <a:latin typeface="Arial" panose="020B0604020202020204" pitchFamily="34" charset="0"/>
                          <a:cs typeface="Arial" panose="020B0604020202020204" pitchFamily="34" charset="0"/>
                        </a:rPr>
                        <a:t>Evaluating the effects of cultural immersion on counsellor trainees’ multicultural development and intercultural competence: A Meta synthesis of qualitative evidence (</a:t>
                      </a:r>
                      <a:r>
                        <a:rPr lang="en-GB" sz="900" kern="100" dirty="0" err="1">
                          <a:effectLst/>
                          <a:latin typeface="Arial" panose="020B0604020202020204" pitchFamily="34" charset="0"/>
                          <a:cs typeface="Arial" panose="020B0604020202020204" pitchFamily="34" charset="0"/>
                        </a:rPr>
                        <a:t>Kuo</a:t>
                      </a:r>
                      <a:r>
                        <a:rPr lang="en-GB" sz="900" kern="100" dirty="0">
                          <a:effectLst/>
                          <a:latin typeface="Arial" panose="020B0604020202020204" pitchFamily="34" charset="0"/>
                          <a:cs typeface="Arial" panose="020B0604020202020204" pitchFamily="34" charset="0"/>
                        </a:rPr>
                        <a:t>, Hussein, </a:t>
                      </a:r>
                      <a:r>
                        <a:rPr lang="en-GB" sz="900" kern="100" dirty="0" err="1">
                          <a:effectLst/>
                          <a:latin typeface="Arial" panose="020B0604020202020204" pitchFamily="34" charset="0"/>
                          <a:cs typeface="Arial" panose="020B0604020202020204" pitchFamily="34" charset="0"/>
                        </a:rPr>
                        <a:t>Makhzoum</a:t>
                      </a:r>
                      <a:r>
                        <a:rPr lang="en-GB" sz="900" kern="100" dirty="0">
                          <a:effectLst/>
                          <a:latin typeface="Arial" panose="020B0604020202020204" pitchFamily="34" charset="0"/>
                          <a:cs typeface="Arial" panose="020B0604020202020204" pitchFamily="34" charset="0"/>
                        </a:rPr>
                        <a:t>, </a:t>
                      </a:r>
                      <a:r>
                        <a:rPr lang="en-GB" sz="900" kern="100" dirty="0" err="1">
                          <a:effectLst/>
                          <a:latin typeface="Arial" panose="020B0604020202020204" pitchFamily="34" charset="0"/>
                          <a:cs typeface="Arial" panose="020B0604020202020204" pitchFamily="34" charset="0"/>
                        </a:rPr>
                        <a:t>Sabhnani</a:t>
                      </a:r>
                      <a:r>
                        <a:rPr lang="en-GB" sz="900" kern="100" dirty="0">
                          <a:effectLst/>
                          <a:latin typeface="Arial" panose="020B0604020202020204" pitchFamily="34" charset="0"/>
                          <a:cs typeface="Arial" panose="020B0604020202020204" pitchFamily="34" charset="0"/>
                        </a:rPr>
                        <a:t>, &amp; </a:t>
                      </a:r>
                      <a:r>
                        <a:rPr lang="en-GB" sz="900" kern="100" dirty="0" err="1">
                          <a:effectLst/>
                          <a:latin typeface="Arial" panose="020B0604020202020204" pitchFamily="34" charset="0"/>
                          <a:cs typeface="Arial" panose="020B0604020202020204" pitchFamily="34" charset="0"/>
                        </a:rPr>
                        <a:t>Zvric</a:t>
                      </a:r>
                      <a:r>
                        <a:rPr lang="en-GB" sz="900" kern="100" dirty="0">
                          <a:effectLst/>
                          <a:latin typeface="Arial" panose="020B0604020202020204" pitchFamily="34" charset="0"/>
                          <a:cs typeface="Arial" panose="020B0604020202020204" pitchFamily="34" charset="0"/>
                        </a:rPr>
                        <a:t>, 2023). </a:t>
                      </a:r>
                    </a:p>
                    <a:p>
                      <a:pPr>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Meta synthesis, directed content analysis framework.</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The Impact of Cultural Immersion on Multicultural Development in Counsellor Training</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extLst>
                  <a:ext uri="{0D108BD9-81ED-4DB2-BD59-A6C34878D82A}">
                    <a16:rowId xmlns:a16="http://schemas.microsoft.com/office/drawing/2014/main" val="3996999446"/>
                  </a:ext>
                </a:extLst>
              </a:tr>
              <a:tr h="1091671">
                <a:tc>
                  <a:txBody>
                    <a:bodyPr/>
                    <a:lstStyle/>
                    <a:p>
                      <a:pPr algn="just">
                        <a:lnSpc>
                          <a:spcPct val="150000"/>
                        </a:lnSpc>
                      </a:pPr>
                      <a:r>
                        <a:rPr lang="en-GB" sz="900" kern="100" dirty="0">
                          <a:effectLst/>
                          <a:latin typeface="Arial" panose="020B0604020202020204" pitchFamily="34" charset="0"/>
                          <a:cs typeface="Arial" panose="020B0604020202020204" pitchFamily="34" charset="0"/>
                        </a:rPr>
                        <a:t>Religion and spirituality in therapeutic training in the UK: A survey of current and recent trainees (Hunt, 2024).</a:t>
                      </a:r>
                    </a:p>
                    <a:p>
                      <a:pPr marL="457200"/>
                      <a:r>
                        <a:rPr lang="en-GB" sz="900" kern="100" dirty="0">
                          <a:effectLst/>
                          <a:latin typeface="Arial" panose="020B0604020202020204" pitchFamily="34" charset="0"/>
                          <a:cs typeface="Arial" panose="020B0604020202020204" pitchFamily="34" charset="0"/>
                        </a:rPr>
                        <a:t> </a:t>
                      </a:r>
                    </a:p>
                    <a:p>
                      <a:pPr>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Online survey, descriptive statistics, thematic analysis.</a:t>
                      </a:r>
                    </a:p>
                    <a:p>
                      <a:pPr>
                        <a:lnSpc>
                          <a:spcPct val="150000"/>
                        </a:lnSpc>
                      </a:pP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Incorporating Religion and   Spirituality into Counselling Training in the UK</a:t>
                      </a:r>
                    </a:p>
                    <a:p>
                      <a:pPr>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extLst>
                  <a:ext uri="{0D108BD9-81ED-4DB2-BD59-A6C34878D82A}">
                    <a16:rowId xmlns:a16="http://schemas.microsoft.com/office/drawing/2014/main" val="3528842493"/>
                  </a:ext>
                </a:extLst>
              </a:tr>
              <a:tr h="1410575">
                <a:tc>
                  <a:txBody>
                    <a:bodyPr/>
                    <a:lstStyle/>
                    <a:p>
                      <a:r>
                        <a:rPr lang="en-GB" sz="900" kern="100">
                          <a:effectLst/>
                          <a:latin typeface="Arial" panose="020B0604020202020204" pitchFamily="34" charset="0"/>
                          <a:cs typeface="Arial" panose="020B0604020202020204" pitchFamily="34" charset="0"/>
                        </a:rPr>
                        <a:t>The perceived impact of counselling training on students' personal relationships (Daldorph &amp; Hill, 2022).</a:t>
                      </a:r>
                    </a:p>
                    <a:p>
                      <a:pPr>
                        <a:lnSpc>
                          <a:spcPct val="150000"/>
                        </a:lnSpc>
                      </a:pPr>
                      <a:r>
                        <a:rPr lang="en-GB" sz="900" kern="100">
                          <a:effectLst/>
                          <a:latin typeface="Arial" panose="020B0604020202020204" pitchFamily="34" charset="0"/>
                          <a:cs typeface="Arial" panose="020B0604020202020204" pitchFamily="34" charset="0"/>
                        </a:rPr>
                        <a:t> </a:t>
                      </a:r>
                      <a:endParaRPr lang="en-GB" sz="900" kern="10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Volunteer sampling, semi-structured interviews, interpretative phenomenological analysis.</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The Impact of Counselling Training on Students' Interpersonal Relationships</a:t>
                      </a:r>
                    </a:p>
                    <a:p>
                      <a:pPr>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extLst>
                  <a:ext uri="{0D108BD9-81ED-4DB2-BD59-A6C34878D82A}">
                    <a16:rowId xmlns:a16="http://schemas.microsoft.com/office/drawing/2014/main" val="620133291"/>
                  </a:ext>
                </a:extLst>
              </a:tr>
              <a:tr h="1649799">
                <a:tc>
                  <a:txBody>
                    <a:bodyPr/>
                    <a:lstStyle/>
                    <a:p>
                      <a:pPr algn="just">
                        <a:lnSpc>
                          <a:spcPct val="150000"/>
                        </a:lnSpc>
                      </a:pPr>
                      <a:r>
                        <a:rPr lang="en-GB" sz="900" kern="100" dirty="0">
                          <a:effectLst/>
                          <a:latin typeface="Arial" panose="020B0604020202020204" pitchFamily="34" charset="0"/>
                          <a:cs typeface="Arial" panose="020B0604020202020204" pitchFamily="34" charset="0"/>
                        </a:rPr>
                        <a:t>Group Therapy Trainees’ Social Learning and Interpersonal Awareness: The Role of Cohesion in Training Groups (Martin Kivlighan et al., 2019).</a:t>
                      </a:r>
                    </a:p>
                    <a:p>
                      <a:pPr marL="457200" algn="just">
                        <a:lnSpc>
                          <a:spcPct val="150000"/>
                        </a:lnSpc>
                      </a:pPr>
                      <a:r>
                        <a:rPr lang="en-GB" sz="900" kern="100" dirty="0">
                          <a:effectLst/>
                          <a:latin typeface="Arial" panose="020B0604020202020204" pitchFamily="34" charset="0"/>
                          <a:cs typeface="Arial" panose="020B0604020202020204" pitchFamily="34" charset="0"/>
                        </a:rPr>
                        <a:t> </a:t>
                      </a:r>
                    </a:p>
                    <a:p>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marL="457200">
                        <a:lnSpc>
                          <a:spcPct val="150000"/>
                        </a:lnSpc>
                      </a:pPr>
                      <a:r>
                        <a:rPr lang="en-GB" sz="900" kern="100" dirty="0">
                          <a:effectLst/>
                          <a:latin typeface="Arial" panose="020B0604020202020204" pitchFamily="34" charset="0"/>
                          <a:cs typeface="Arial" panose="020B0604020202020204" pitchFamily="34" charset="0"/>
                        </a:rPr>
                        <a:t>Empirical study, group cohesion, session-to-session development.</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Impact of Group Cohesion on Social Learning and Interpersonal Awareness in Experiential Training Groups</a:t>
                      </a:r>
                    </a:p>
                    <a:p>
                      <a:pPr algn="just">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extLst>
                  <a:ext uri="{0D108BD9-81ED-4DB2-BD59-A6C34878D82A}">
                    <a16:rowId xmlns:a16="http://schemas.microsoft.com/office/drawing/2014/main" val="3940820813"/>
                  </a:ext>
                </a:extLst>
              </a:tr>
              <a:tr h="692964">
                <a:tc>
                  <a:txBody>
                    <a:bodyPr/>
                    <a:lstStyle/>
                    <a:p>
                      <a:r>
                        <a:rPr lang="en-GB" sz="900" kern="100">
                          <a:effectLst/>
                          <a:latin typeface="Arial" panose="020B0604020202020204" pitchFamily="34" charset="0"/>
                          <a:cs typeface="Arial" panose="020B0604020202020204" pitchFamily="34" charset="0"/>
                        </a:rPr>
                        <a:t>How do counselling trainees describe group process and does this change over time? Murphy &amp; Schofield, 2023). </a:t>
                      </a:r>
                    </a:p>
                    <a:p>
                      <a:pPr algn="just">
                        <a:lnSpc>
                          <a:spcPct val="150000"/>
                        </a:lnSpc>
                      </a:pPr>
                      <a:r>
                        <a:rPr lang="en-GB" sz="900" kern="100">
                          <a:effectLst/>
                          <a:latin typeface="Arial" panose="020B0604020202020204" pitchFamily="34" charset="0"/>
                          <a:cs typeface="Arial" panose="020B0604020202020204" pitchFamily="34" charset="0"/>
                        </a:rPr>
                        <a:t> </a:t>
                      </a:r>
                      <a:endParaRPr lang="en-GB" sz="900" kern="10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tc>
                  <a:txBody>
                    <a:bodyPr/>
                    <a:lstStyle/>
                    <a:p>
                      <a:pPr marL="457200">
                        <a:lnSpc>
                          <a:spcPct val="150000"/>
                        </a:lnSpc>
                      </a:pPr>
                      <a:r>
                        <a:rPr lang="en-GB" sz="900" kern="100">
                          <a:effectLst/>
                          <a:latin typeface="Arial" panose="020B0604020202020204" pitchFamily="34" charset="0"/>
                          <a:cs typeface="Arial" panose="020B0604020202020204" pitchFamily="34" charset="0"/>
                        </a:rPr>
                        <a:t>Qualitative Surveys</a:t>
                      </a:r>
                      <a:endParaRPr lang="en-GB" sz="900" kern="10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tc>
                  <a:txBody>
                    <a:bodyPr/>
                    <a:lstStyle/>
                    <a:p>
                      <a:pPr algn="just">
                        <a:lnSpc>
                          <a:spcPct val="150000"/>
                        </a:lnSpc>
                      </a:pPr>
                      <a:r>
                        <a:rPr lang="en-GB" sz="900" kern="100" dirty="0">
                          <a:effectLst/>
                          <a:latin typeface="Arial" panose="020B0604020202020204" pitchFamily="34" charset="0"/>
                          <a:cs typeface="Arial" panose="020B0604020202020204" pitchFamily="34" charset="0"/>
                        </a:rPr>
                        <a:t>Exploring the Role of Group Cohesion and Conflict in Counsellor Training</a:t>
                      </a:r>
                    </a:p>
                    <a:p>
                      <a:pPr>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extLst>
                  <a:ext uri="{0D108BD9-81ED-4DB2-BD59-A6C34878D82A}">
                    <a16:rowId xmlns:a16="http://schemas.microsoft.com/office/drawing/2014/main" val="3791461320"/>
                  </a:ext>
                </a:extLst>
              </a:tr>
              <a:tr h="2128247">
                <a:tc>
                  <a:txBody>
                    <a:bodyPr/>
                    <a:lstStyle/>
                    <a:p>
                      <a:pPr>
                        <a:lnSpc>
                          <a:spcPct val="150000"/>
                        </a:lnSpc>
                      </a:pPr>
                      <a:r>
                        <a:rPr lang="en-GB" sz="900" kern="100" dirty="0">
                          <a:effectLst/>
                          <a:latin typeface="Arial" panose="020B0604020202020204" pitchFamily="34" charset="0"/>
                          <a:cs typeface="Arial" panose="020B0604020202020204" pitchFamily="34" charset="0"/>
                        </a:rPr>
                        <a:t>Retrospective accounts of emotional experiences during personal development groups in qualified counsellors and psychotherapists (Smith &amp; Burr, 2021).</a:t>
                      </a:r>
                    </a:p>
                    <a:p>
                      <a:pPr>
                        <a:lnSpc>
                          <a:spcPct val="150000"/>
                        </a:lnSpc>
                      </a:pPr>
                      <a:r>
                        <a:rPr lang="en-GB" sz="900" kern="100" dirty="0">
                          <a:effectLst/>
                          <a:latin typeface="Arial" panose="020B0604020202020204" pitchFamily="34" charset="0"/>
                          <a:cs typeface="Arial" panose="020B0604020202020204" pitchFamily="34" charset="0"/>
                        </a:rPr>
                        <a:t> </a:t>
                      </a:r>
                    </a:p>
                    <a:p>
                      <a:pPr marL="457200"/>
                      <a:r>
                        <a:rPr lang="en-GB" sz="900" kern="100" dirty="0">
                          <a:effectLst/>
                          <a:latin typeface="Arial" panose="020B0604020202020204" pitchFamily="34" charset="0"/>
                          <a:cs typeface="Arial" panose="020B0604020202020204" pitchFamily="34" charset="0"/>
                        </a:rPr>
                        <a:t> </a:t>
                      </a:r>
                    </a:p>
                    <a:p>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Times New Roman" panose="02020603050405020304" pitchFamily="18" charset="0"/>
                        <a:cs typeface="Arial" panose="020B0604020202020204" pitchFamily="34" charset="0"/>
                      </a:endParaRPr>
                    </a:p>
                  </a:txBody>
                  <a:tcPr marL="60090" marR="60090" marT="0" marB="0"/>
                </a:tc>
                <a:tc>
                  <a:txBody>
                    <a:bodyPr/>
                    <a:lstStyle/>
                    <a:p>
                      <a:pPr marL="457200">
                        <a:lnSpc>
                          <a:spcPct val="150000"/>
                        </a:lnSpc>
                      </a:pPr>
                      <a:r>
                        <a:rPr lang="en-GB" sz="900" kern="100">
                          <a:effectLst/>
                          <a:latin typeface="Arial" panose="020B0604020202020204" pitchFamily="34" charset="0"/>
                          <a:cs typeface="Arial" panose="020B0604020202020204" pitchFamily="34" charset="0"/>
                        </a:rPr>
                        <a:t>Semi-structured interviews, interpretative phenomenological analysis, reflection.</a:t>
                      </a:r>
                      <a:endParaRPr lang="en-GB" sz="900" kern="10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tc>
                  <a:txBody>
                    <a:bodyPr/>
                    <a:lstStyle/>
                    <a:p>
                      <a:pPr>
                        <a:lnSpc>
                          <a:spcPct val="150000"/>
                        </a:lnSpc>
                      </a:pPr>
                      <a:r>
                        <a:rPr lang="en-GB" sz="900" kern="100" dirty="0">
                          <a:effectLst/>
                          <a:latin typeface="Arial" panose="020B0604020202020204" pitchFamily="34" charset="0"/>
                          <a:cs typeface="Arial" panose="020B0604020202020204" pitchFamily="34" charset="0"/>
                        </a:rPr>
                        <a:t>Challenges and Learning in Personal Development Groups for Counsellor Training</a:t>
                      </a:r>
                    </a:p>
                    <a:p>
                      <a:pPr algn="just">
                        <a:lnSpc>
                          <a:spcPct val="150000"/>
                        </a:lnSpc>
                      </a:pPr>
                      <a:r>
                        <a:rPr lang="en-GB" sz="900" kern="100" dirty="0">
                          <a:effectLst/>
                          <a:latin typeface="Arial" panose="020B0604020202020204" pitchFamily="34" charset="0"/>
                          <a:cs typeface="Arial" panose="020B0604020202020204" pitchFamily="34" charset="0"/>
                        </a:rPr>
                        <a:t> </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txBody>
                  <a:tcPr marL="60090" marR="60090" marT="0" marB="0"/>
                </a:tc>
                <a:extLst>
                  <a:ext uri="{0D108BD9-81ED-4DB2-BD59-A6C34878D82A}">
                    <a16:rowId xmlns:a16="http://schemas.microsoft.com/office/drawing/2014/main" val="1325166385"/>
                  </a:ext>
                </a:extLst>
              </a:tr>
            </a:tbl>
          </a:graphicData>
        </a:graphic>
      </p:graphicFrame>
      <p:sp>
        <p:nvSpPr>
          <p:cNvPr id="4" name="TextBox 3">
            <a:extLst>
              <a:ext uri="{FF2B5EF4-FFF2-40B4-BE49-F238E27FC236}">
                <a16:creationId xmlns:a16="http://schemas.microsoft.com/office/drawing/2014/main" id="{D3E0479D-38EC-6C8D-3A62-F114A194FAC2}"/>
              </a:ext>
            </a:extLst>
          </p:cNvPr>
          <p:cNvSpPr txBox="1"/>
          <p:nvPr/>
        </p:nvSpPr>
        <p:spPr>
          <a:xfrm>
            <a:off x="7450657" y="11286721"/>
            <a:ext cx="6840183" cy="2975110"/>
          </a:xfrm>
          <a:prstGeom prst="rect">
            <a:avLst/>
          </a:prstGeom>
          <a:noFill/>
        </p:spPr>
        <p:txBody>
          <a:bodyPr wrap="square">
            <a:spAutoFit/>
          </a:bodyPr>
          <a:lstStyle/>
          <a:p>
            <a:pPr>
              <a:lnSpc>
                <a:spcPct val="150000"/>
              </a:lnSpc>
            </a:pPr>
            <a:r>
              <a:rPr lang="en-GB" sz="900" b="1" i="1" kern="100" dirty="0">
                <a:effectLst/>
                <a:latin typeface="Arial" panose="020B0604020202020204" pitchFamily="34" charset="0"/>
                <a:ea typeface="Calibri" panose="020F0502020204030204" pitchFamily="34" charset="0"/>
                <a:cs typeface="Arial" panose="020B0604020202020204" pitchFamily="34" charset="0"/>
              </a:rPr>
              <a:t>The impact of</a:t>
            </a:r>
            <a:r>
              <a:rPr lang="en-GB" sz="900" i="1" kern="100" dirty="0">
                <a:effectLst/>
                <a:latin typeface="Arial" panose="020B0604020202020204" pitchFamily="34" charset="0"/>
                <a:ea typeface="Calibri" panose="020F0502020204030204" pitchFamily="34" charset="0"/>
                <a:cs typeface="Arial" panose="020B0604020202020204" pitchFamily="34" charset="0"/>
              </a:rPr>
              <a:t> </a:t>
            </a:r>
            <a:r>
              <a:rPr lang="en-GB" sz="900" b="1" i="1" kern="100" dirty="0">
                <a:effectLst/>
                <a:latin typeface="Arial" panose="020B0604020202020204" pitchFamily="34" charset="0"/>
                <a:ea typeface="Calibri" panose="020F0502020204030204" pitchFamily="34" charset="0"/>
                <a:cs typeface="Arial" panose="020B0604020202020204" pitchFamily="34" charset="0"/>
              </a:rPr>
              <a:t>Cultural and Spiritual Awareness</a:t>
            </a:r>
            <a:r>
              <a:rPr lang="en-GB" sz="900" i="1" kern="100" dirty="0">
                <a:effectLst/>
                <a:latin typeface="Arial" panose="020B0604020202020204" pitchFamily="34" charset="0"/>
                <a:ea typeface="Calibri" panose="020F0502020204030204" pitchFamily="34" charset="0"/>
                <a:cs typeface="Arial" panose="020B0604020202020204" pitchFamily="34" charset="0"/>
              </a:rPr>
              <a:t> </a:t>
            </a:r>
            <a:r>
              <a:rPr lang="en-GB" sz="900" b="1" i="1" kern="100" dirty="0">
                <a:effectLst/>
                <a:latin typeface="Arial" panose="020B0604020202020204" pitchFamily="34" charset="0"/>
                <a:ea typeface="Calibri" panose="020F0502020204030204" pitchFamily="34" charset="0"/>
                <a:cs typeface="Arial" panose="020B0604020202020204" pitchFamily="34" charset="0"/>
              </a:rPr>
              <a:t>in Counsellor Training:</a:t>
            </a:r>
            <a:endParaRPr lang="en-GB" sz="900" i="1"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Two out of six studies highlight important gaps in counsellor training concerning culture and spirituality. Cultural immersion (CI) helps trainees improve their empathy, cultural awareness, and communication skills </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Kuo</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Hussein, </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Makhzoum</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Sabhnani</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&amp; </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Zvric</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2023).</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In contrast, the </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Religion and Spirituality into Counsellor Training</a:t>
            </a:r>
            <a:r>
              <a:rPr lang="en-GB" sz="900" kern="100" dirty="0">
                <a:effectLst/>
                <a:latin typeface="Arial" panose="020B0604020202020204" pitchFamily="34" charset="0"/>
                <a:ea typeface="Calibri" panose="020F0502020204030204" pitchFamily="34" charset="0"/>
                <a:cs typeface="Arial" panose="020B0604020202020204" pitchFamily="34" charset="0"/>
              </a:rPr>
              <a:t> reveals that many trainees feel unprepared to handle spiritual concerns due to a lack of training in religion and spirituality (R/S). Trainees’ personal backgrounds also impact their comfort in discussing these topics, with those familiar with spirituality or diverse cultures feeling more at ease (</a:t>
            </a:r>
            <a:r>
              <a:rPr lang="en-GB" sz="900" kern="100" dirty="0" err="1">
                <a:effectLst/>
                <a:latin typeface="Arial" panose="020B0604020202020204" pitchFamily="34" charset="0"/>
                <a:ea typeface="Calibri" panose="020F0502020204030204" pitchFamily="34" charset="0"/>
                <a:cs typeface="Arial" panose="020B0604020202020204" pitchFamily="34" charset="0"/>
              </a:rPr>
              <a:t>Kuo</a:t>
            </a:r>
            <a:r>
              <a:rPr lang="en-GB" sz="900" kern="100" dirty="0">
                <a:effectLst/>
                <a:latin typeface="Arial" panose="020B0604020202020204" pitchFamily="34" charset="0"/>
                <a:ea typeface="Calibri" panose="020F0502020204030204" pitchFamily="34" charset="0"/>
                <a:cs typeface="Arial" panose="020B0604020202020204" pitchFamily="34" charset="0"/>
              </a:rPr>
              <a:t>, Hussein, </a:t>
            </a:r>
            <a:r>
              <a:rPr lang="en-GB" sz="900" kern="100" dirty="0" err="1">
                <a:effectLst/>
                <a:latin typeface="Arial" panose="020B0604020202020204" pitchFamily="34" charset="0"/>
                <a:ea typeface="Calibri" panose="020F0502020204030204" pitchFamily="34" charset="0"/>
                <a:cs typeface="Arial" panose="020B0604020202020204" pitchFamily="34" charset="0"/>
              </a:rPr>
              <a:t>Makhzoum</a:t>
            </a:r>
            <a:r>
              <a:rPr lang="en-GB" sz="900" kern="100" dirty="0">
                <a:effectLst/>
                <a:latin typeface="Arial" panose="020B0604020202020204" pitchFamily="34" charset="0"/>
                <a:ea typeface="Calibri" panose="020F0502020204030204" pitchFamily="34" charset="0"/>
                <a:cs typeface="Arial" panose="020B0604020202020204" pitchFamily="34" charset="0"/>
              </a:rPr>
              <a:t>, </a:t>
            </a:r>
            <a:r>
              <a:rPr lang="en-GB" sz="900" kern="100" dirty="0" err="1">
                <a:effectLst/>
                <a:latin typeface="Arial" panose="020B0604020202020204" pitchFamily="34" charset="0"/>
                <a:ea typeface="Calibri" panose="020F0502020204030204" pitchFamily="34" charset="0"/>
                <a:cs typeface="Arial" panose="020B0604020202020204" pitchFamily="34" charset="0"/>
              </a:rPr>
              <a:t>Sabhnani</a:t>
            </a:r>
            <a:r>
              <a:rPr lang="en-GB" sz="900" kern="100" dirty="0">
                <a:effectLst/>
                <a:latin typeface="Arial" panose="020B0604020202020204" pitchFamily="34" charset="0"/>
                <a:ea typeface="Calibri" panose="020F0502020204030204" pitchFamily="34" charset="0"/>
                <a:cs typeface="Arial" panose="020B0604020202020204" pitchFamily="34" charset="0"/>
              </a:rPr>
              <a:t>, &amp; </a:t>
            </a:r>
            <a:r>
              <a:rPr lang="en-GB" sz="900" kern="100" dirty="0" err="1">
                <a:effectLst/>
                <a:latin typeface="Arial" panose="020B0604020202020204" pitchFamily="34" charset="0"/>
                <a:ea typeface="Calibri" panose="020F0502020204030204" pitchFamily="34" charset="0"/>
                <a:cs typeface="Arial" panose="020B0604020202020204" pitchFamily="34" charset="0"/>
              </a:rPr>
              <a:t>Zvric</a:t>
            </a:r>
            <a:r>
              <a:rPr lang="en-GB" sz="900" kern="100" dirty="0">
                <a:effectLst/>
                <a:latin typeface="Arial" panose="020B0604020202020204" pitchFamily="34" charset="0"/>
                <a:ea typeface="Calibri" panose="020F0502020204030204" pitchFamily="34" charset="0"/>
                <a:cs typeface="Arial" panose="020B0604020202020204" pitchFamily="34" charset="0"/>
              </a:rPr>
              <a:t>, 2023; Hunt, 2024).</a:t>
            </a: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 CI boosts emotional sensitivity and adaptability, though some trainees feel uneasy in new cultural settings </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Kuo</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Hussein, </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Makhzoum</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Sabhnani</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&amp; </a:t>
            </a:r>
            <a:r>
              <a:rPr lang="en-GB" sz="900" kern="1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Zvric</a:t>
            </a:r>
            <a:r>
              <a:rPr lang="en-GB" sz="900"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2023).</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Both studies stress the need for well-structured training programmes, with the first study highlighting inconsistencies in CI programmes, and the second calling for a more systematic approach to integrating R/S into counselling training. These changes could better equip trainees to meet the diverse needs of clients.</a:t>
            </a:r>
          </a:p>
          <a:p>
            <a:pPr>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 </a:t>
            </a:r>
          </a:p>
        </p:txBody>
      </p:sp>
      <p:sp>
        <p:nvSpPr>
          <p:cNvPr id="6" name="TextBox 5">
            <a:extLst>
              <a:ext uri="{FF2B5EF4-FFF2-40B4-BE49-F238E27FC236}">
                <a16:creationId xmlns:a16="http://schemas.microsoft.com/office/drawing/2014/main" id="{CB4A8E85-B4C4-B908-3D04-9B49638E7C40}"/>
              </a:ext>
            </a:extLst>
          </p:cNvPr>
          <p:cNvSpPr txBox="1"/>
          <p:nvPr/>
        </p:nvSpPr>
        <p:spPr>
          <a:xfrm>
            <a:off x="14428983" y="2090733"/>
            <a:ext cx="6773803" cy="5903860"/>
          </a:xfrm>
          <a:prstGeom prst="rect">
            <a:avLst/>
          </a:prstGeom>
          <a:noFill/>
        </p:spPr>
        <p:txBody>
          <a:bodyPr wrap="square">
            <a:spAutoFit/>
          </a:bodyPr>
          <a:lstStyle/>
          <a:p>
            <a:pPr>
              <a:lnSpc>
                <a:spcPct val="150000"/>
              </a:lnSpc>
            </a:pPr>
            <a:r>
              <a:rPr lang="en-GB" sz="900" b="1" i="1" dirty="0">
                <a:effectLst/>
                <a:latin typeface="Arial" panose="020B0604020202020204" pitchFamily="34" charset="0"/>
                <a:ea typeface="Times New Roman" panose="02020603050405020304" pitchFamily="18" charset="0"/>
                <a:cs typeface="Arial" panose="020B0604020202020204" pitchFamily="34" charset="0"/>
              </a:rPr>
              <a:t>The Role of Group Cohesion and Conflict in Counsellor Training</a:t>
            </a:r>
          </a:p>
          <a:p>
            <a:pPr>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Two out of six studies highlight the importance of group cohesion in counsellor training and its impact on trainees' development. Martin Kivlighan et al. (2019) emphasise that group cohesion promotes interpersonal awareness and social learning, with these effects increasing over time. It suggests that trainers should focus on fostering strong group bonds to support trainee development. Similarly, Murphy and Schofield (2023) recognise the significance of group cohesion but also stress that conflict, when managed properly, can encourage growth and challenge cultural beliefs. Both studies agree that a balance between cohesion and space for conflict is essential to addressing trainees’ diverse needs. However, they also note the limitation of a lack of diversity in the backgrounds of the trainees and the varying training setups. They suggest that future research should explore how individual factors and interventions influence group dynamics, as well as the long-term effects of cohesion and conflict.</a:t>
            </a:r>
            <a:endParaRPr lang="en-GB" sz="9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n-GB" sz="900" b="1" i="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 Impact of Counselling Training on Students' Interpersonal Relationships</a:t>
            </a:r>
            <a:endParaRPr lang="en-GB" sz="900" b="1" i="1"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n-GB" sz="900" kern="100" dirty="0">
                <a:effectLst/>
                <a:latin typeface="Arial" panose="020B0604020202020204" pitchFamily="34" charset="0"/>
                <a:ea typeface="Calibri" panose="020F0502020204030204" pitchFamily="34" charset="0"/>
                <a:cs typeface="Arial" panose="020B0604020202020204" pitchFamily="34" charset="0"/>
              </a:rPr>
              <a:t>Personal development interventions have a great impact on counsellor trainees’ interpersonal relationships</a:t>
            </a:r>
            <a:r>
              <a:rPr lang="en-GB" sz="900" b="1" kern="100"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r>
              <a:rPr lang="en-GB" sz="900" kern="100" dirty="0">
                <a:effectLst/>
                <a:latin typeface="Arial" panose="020B0604020202020204" pitchFamily="34" charset="0"/>
                <a:ea typeface="Calibri" panose="020F0502020204030204" pitchFamily="34" charset="0"/>
                <a:cs typeface="Arial" panose="020B0604020202020204" pitchFamily="34" charset="0"/>
              </a:rPr>
              <a:t>Primarily focused on the impact of counselling training on students' interpersonal interactions. It explored the changes in trainees' interpersonal relationships as the training progressed. Highly significant changes were noted in the relationships of the individuals, with most of them stating that as self-awareness and emotional growth occurred, they noticed emotional distance and conflicts. In managing these shifts and overcoming the interpersonal challenges faced by students, personal therapy was a crucial tool throughout the training. Some found the training sessions to be an added source of support, while others found them emotionally draining. According to the study's findings, counselling programmes should better provide students with the necessary support systems to manage any relational changes that may occur during their training (</a:t>
            </a:r>
            <a:r>
              <a:rPr lang="en-GB" sz="900" kern="100" dirty="0" err="1">
                <a:effectLst/>
                <a:latin typeface="Arial" panose="020B0604020202020204" pitchFamily="34" charset="0"/>
                <a:ea typeface="Calibri" panose="020F0502020204030204" pitchFamily="34" charset="0"/>
                <a:cs typeface="Arial" panose="020B0604020202020204" pitchFamily="34" charset="0"/>
              </a:rPr>
              <a:t>Daldorph</a:t>
            </a:r>
            <a:r>
              <a:rPr lang="en-GB" sz="900" kern="100" dirty="0">
                <a:effectLst/>
                <a:latin typeface="Arial" panose="020B0604020202020204" pitchFamily="34" charset="0"/>
                <a:ea typeface="Calibri" panose="020F0502020204030204" pitchFamily="34" charset="0"/>
                <a:cs typeface="Arial" panose="020B0604020202020204" pitchFamily="34" charset="0"/>
              </a:rPr>
              <a:t> &amp; Hill, 2022).</a:t>
            </a:r>
          </a:p>
          <a:p>
            <a:pPr>
              <a:lnSpc>
                <a:spcPct val="150000"/>
              </a:lnSpc>
            </a:pPr>
            <a:r>
              <a:rPr lang="en-GB" sz="900" b="1" i="1" dirty="0">
                <a:effectLst/>
                <a:latin typeface="Arial" panose="020B0604020202020204" pitchFamily="34" charset="0"/>
                <a:ea typeface="Times New Roman" panose="02020603050405020304" pitchFamily="18" charset="0"/>
                <a:cs typeface="Arial" panose="020B0604020202020204" pitchFamily="34" charset="0"/>
              </a:rPr>
              <a:t>Challenges and Learning in Personal Development Groups for Counsellor Training</a:t>
            </a:r>
            <a:endParaRPr lang="en-GB" sz="900" i="1" dirty="0">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en-GB" sz="900" dirty="0">
                <a:effectLst/>
                <a:latin typeface="Arial" panose="020B0604020202020204" pitchFamily="34" charset="0"/>
                <a:ea typeface="Times New Roman" panose="02020603050405020304" pitchFamily="18" charset="0"/>
                <a:cs typeface="Arial" panose="020B0604020202020204" pitchFamily="34" charset="0"/>
              </a:rPr>
              <a:t>The significant need for personal development groups in counsellor training. It also acknowledges that trainees often face difficult and challenging experiences during these groups. Most trainees encountered difficulties, felt unsupported, and experienced trauma during the PD groups. However, many found these experiences extremely helpful and productive for their learning. It is considered beneficial for trainees to be briefed and made aware of the potential challenges they may face before the PD group activity begins. Additionally, trainers should receive proper training to address the issues that may arise during PD groups or on ethical grounds. This research could not gather data from all trainees, as some had already left due to the difficulties they faced. Future research should focus on how the results change when trainers provide adequate support and how group dynamics evolve (Smith &amp; Burr, 2021).</a:t>
            </a:r>
          </a:p>
          <a:p>
            <a:pPr>
              <a:lnSpc>
                <a:spcPct val="150000"/>
              </a:lnSpc>
            </a:pPr>
            <a:r>
              <a:rPr lang="en-GB" sz="1000" b="1" dirty="0">
                <a:effectLst/>
                <a:latin typeface="Arial" panose="020B0604020202020204" pitchFamily="34" charset="0"/>
                <a:ea typeface="Times New Roman" panose="02020603050405020304" pitchFamily="18" charset="0"/>
                <a:cs typeface="Arial" panose="020B0604020202020204" pitchFamily="34" charset="0"/>
              </a:rPr>
              <a:t> </a:t>
            </a:r>
          </a:p>
        </p:txBody>
      </p:sp>
      <p:sp>
        <p:nvSpPr>
          <p:cNvPr id="3" name="Rectangle 1">
            <a:extLst>
              <a:ext uri="{FF2B5EF4-FFF2-40B4-BE49-F238E27FC236}">
                <a16:creationId xmlns:a16="http://schemas.microsoft.com/office/drawing/2014/main" id="{AD30A0D1-78DD-AF3C-2B05-1F3673945959}"/>
              </a:ext>
            </a:extLst>
          </p:cNvPr>
          <p:cNvSpPr>
            <a:spLocks noChangeArrowheads="1"/>
          </p:cNvSpPr>
          <p:nvPr/>
        </p:nvSpPr>
        <p:spPr bwMode="auto">
          <a:xfrm>
            <a:off x="14372536" y="9281779"/>
            <a:ext cx="6886698" cy="5234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This literature review aimed to explore how trainee counsellors engage in their personal development. The findings suggest that experiential learning techniques, such as cultural immersion (CI) and personal development (PD) groups, are essential in fostering cultural understanding, self-awareness, and the interactive abilities needed for effective counselling practice. Personal development is considered a crucial component of counselling training, helping trainees analyse their behaviours , emotions, and attitudes (Murphy &amp; Schofield, 2023). However, trainees may face challenges related to emotions during personal development groups, such as feeling discomfort when sharing personal issues, which could hinder professional growth. Additionally, unresolved issues may influence therapeutic practice (Smith &amp; Burr, 2021).</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Murphy &amp; Schofield (2023) highlighted that cultural immersion plays a vital role in fostering intercultural development and emotional empathy. Moreover, cultural immersion enhances trainees' competency in cross-cultural interactions and their ability to engage with clients from diverse backgrounds. Group cohesion also plays a significant role in linking cultural immersion and personal development effectiveness. A supportive environment, learning through observation, and mutual awareness are all supported by positive group cohesion, which is essential for both personal development and professional growth (Kivlighan et al., 2019).</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Despite the benefits, training programmes often face challenges due to a lack of consistency in methodology and structure, leading to varying outcomes in trainees' experiences (Murphy &amp; Schofield, 2023). Furthermore, unresolved issues within personal development groups and discomfort with emotions can impede the development of a strong therapeutic identity (Smith &amp; Burr, 2021). To address these challenges, future research should focus on developing training techniques, examining the long-term effects of personal development and cultural immersion methods, and investigating frameworks for integrative models (e.g. biopsychosocial-spiritual and culturally responsive approaches) to support a range of trainee characteristics.</a:t>
            </a:r>
          </a:p>
          <a:p>
            <a:pPr defTabSz="914400" eaLnBrk="0" fontAlgn="base" hangingPunct="0">
              <a:lnSpc>
                <a:spcPct val="150000"/>
              </a:lnSpc>
              <a:spcBef>
                <a:spcPct val="0"/>
              </a:spcBef>
              <a:spcAft>
                <a:spcPct val="0"/>
              </a:spcAft>
            </a:pPr>
            <a:r>
              <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In conclusion, the studies reviewed the importance and value of personal development and experiential learning in counsellor training. </a:t>
            </a:r>
            <a:r>
              <a:rPr lang="en-GB" sz="900" dirty="0">
                <a:latin typeface="Arial" panose="020B0604020202020204" pitchFamily="34" charset="0"/>
                <a:cs typeface="Arial" panose="020B0604020202020204" pitchFamily="34" charset="0"/>
              </a:rPr>
              <a:t>These approaches contribute to emotional growth, interpersonal skills, and self-awareness. Moreover, challenges such as unresolved issues and emotional discomfort can be mitigated by fostering a supportive and structured training environment. The effectiveness of personal development can be enhanced by promoting cultural empathy and group cohesion through cultural immersion. Bridging the gap in religious and spiritual training will better equip counsellors to meet the diverse needs of their clients.</a:t>
            </a:r>
          </a:p>
          <a:p>
            <a:pPr lvl="0" defTabSz="914400" eaLnBrk="0" fontAlgn="base" hangingPunct="0">
              <a:lnSpc>
                <a:spcPct val="150000"/>
              </a:lnSpc>
              <a:spcBef>
                <a:spcPct val="0"/>
              </a:spcBef>
              <a:spcAft>
                <a:spcPct val="0"/>
              </a:spcAf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646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0">
            <a:extLst>
              <a:ext uri="{FF2B5EF4-FFF2-40B4-BE49-F238E27FC236}">
                <a16:creationId xmlns:a16="http://schemas.microsoft.com/office/drawing/2014/main" id="{28E21B5D-2E33-FA48-F599-DAAC168034B6}"/>
              </a:ext>
            </a:extLst>
          </p:cNvPr>
          <p:cNvSpPr txBox="1">
            <a:spLocks/>
          </p:cNvSpPr>
          <p:nvPr/>
        </p:nvSpPr>
        <p:spPr>
          <a:xfrm>
            <a:off x="997962" y="579603"/>
            <a:ext cx="6372000" cy="559976"/>
          </a:xfrm>
          <a:prstGeom prst="round1Rect">
            <a:avLst>
              <a:gd name="adj" fmla="val 0"/>
            </a:avLst>
          </a:prstGeom>
          <a:solidFill>
            <a:schemeClr val="tx2">
              <a:lumMod val="75000"/>
            </a:schemeClr>
          </a:solidFill>
          <a:ln>
            <a:noFill/>
          </a:ln>
        </p:spPr>
        <p:txBody>
          <a:bodyPr vert="horz" lIns="180000" tIns="45720" rIns="91440" bIns="45720" rtlCol="0" anchor="ctr">
            <a:noAutofit/>
          </a:bodyPr>
          <a:lstStyle>
            <a:lvl1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1pPr>
            <a:lvl2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2pPr>
            <a:lvl3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3pPr>
            <a:lvl4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4pPr>
            <a:lvl5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5pPr>
            <a:lvl6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6pPr>
            <a:lvl7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7pPr>
            <a:lvl8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8pPr>
            <a:lvl9pPr marL="0" indent="0" algn="l" defTabSz="2015923" rtl="0" eaLnBrk="1" latinLnBrk="0" hangingPunct="1">
              <a:lnSpc>
                <a:spcPct val="100000"/>
              </a:lnSpc>
              <a:spcBef>
                <a:spcPts val="0"/>
              </a:spcBef>
              <a:buClr>
                <a:schemeClr val="accent2"/>
              </a:buClr>
              <a:buFont typeface="Arial" panose="020B0604020202020204" pitchFamily="34" charset="0"/>
              <a:buNone/>
              <a:defRPr sz="2756" kern="1200" cap="all" baseline="0">
                <a:solidFill>
                  <a:schemeClr val="bg1"/>
                </a:solidFill>
                <a:latin typeface="+mj-lt"/>
                <a:ea typeface="+mn-ea"/>
                <a:cs typeface="+mn-cs"/>
              </a:defRPr>
            </a:lvl9pPr>
          </a:lstStyle>
          <a:p>
            <a:pPr lvl="0">
              <a:buClr>
                <a:srgbClr val="AD8F67"/>
              </a:buClr>
              <a:defRPr/>
            </a:pPr>
            <a:r>
              <a:rPr lang="en-US" sz="2800" cap="none" dirty="0">
                <a:latin typeface="+mn-lt"/>
              </a:rPr>
              <a:t>References</a:t>
            </a:r>
            <a:endParaRPr kumimoji="0" lang="en-US" sz="2800" b="0" i="0" u="none" strike="noStrike" kern="1200" cap="all" spc="0" normalizeH="0" baseline="0" noProof="0" dirty="0">
              <a:ln>
                <a:noFill/>
              </a:ln>
              <a:effectLst/>
              <a:uLnTx/>
              <a:uFillTx/>
              <a:latin typeface="+mn-lt"/>
            </a:endParaRPr>
          </a:p>
        </p:txBody>
      </p:sp>
      <p:sp>
        <p:nvSpPr>
          <p:cNvPr id="5" name="TextBox 4">
            <a:extLst>
              <a:ext uri="{FF2B5EF4-FFF2-40B4-BE49-F238E27FC236}">
                <a16:creationId xmlns:a16="http://schemas.microsoft.com/office/drawing/2014/main" id="{6854A456-FDF2-FB5A-8565-B125D6A03594}"/>
              </a:ext>
            </a:extLst>
          </p:cNvPr>
          <p:cNvSpPr txBox="1"/>
          <p:nvPr/>
        </p:nvSpPr>
        <p:spPr>
          <a:xfrm>
            <a:off x="440401" y="1671698"/>
            <a:ext cx="7856033" cy="12588061"/>
          </a:xfrm>
          <a:prstGeom prst="rect">
            <a:avLst/>
          </a:prstGeom>
          <a:noFill/>
        </p:spPr>
        <p:txBody>
          <a:bodyPr wrap="square">
            <a:spAutoFit/>
          </a:bodyPr>
          <a:lstStyle/>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Cooper, M. (2005). Therapists’ experiences of relational depth: A qualitative interview study.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and Psychotherapy Research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87-95.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2"/>
              </a:rPr>
              <a:t>https://doi.org/10.1080/17441690500211130</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Daldorph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 &amp; Hill, S. (2022). The perceived impact of counselling training on students' personal relationships.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and Psychotherapy Research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63-74.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3"/>
              </a:rPr>
              <a:t>https://doi.org/10.1002/capr.12587</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Edwards, J. (2018).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Counseling</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psychology student experiences of personal therapy: A critical interpretive synthesis.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Frontiers in Psychology</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4"/>
              </a:rPr>
              <a:t>https://doi.org/10.3389/fpsyg.2018.01732</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Hunt, J. (2024). Religion and spirituality in therapeutic training in the &lt;</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scp</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&gt;UK&lt;/</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scp</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&gt;: A survey of current and recent trainees.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and Psychotherapy Research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1600-1611.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5"/>
              </a:rPr>
              <a:t>https://doi.org/10.1002/capr.12807</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Knight, K.,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Sperlinger</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 &amp; Maltby, M. (2010). Exploring the personal and professional impact of reflective practice groups: A survey of 18 cohorts from a UK clinical psychology training course.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Clinical Psychology &amp; Psychotherapy</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427-437.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6"/>
              </a:rPr>
              <a:t>https://doi.org/10.1002/cpp.660</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Kuo</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B. C., Hussein, N.,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Makhzoum</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Sabhnani</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P., &amp;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Zvric</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 (2023). Evaluating the effects of cultural immersion on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counselor</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trainees' multicultural development and intercultural competence: A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metasynthesis</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of qualitative evidence.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International Journal of Intercultural Relations</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94</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101798.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7"/>
              </a:rPr>
              <a:t>https://doi.org/10.1016/j.ijintrel.2023.101798</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Martin Kivlighan, D., Adams, M. C.,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Obrecht</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 Kim, J. Y., Ward, B., &amp; Latino, C. A. (2019). Group therapy trainees’ social learning and interpersonal awareness: The role of cohesion in training groups.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Journal for Specialists in Group Work</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44</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62-76.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8"/>
              </a:rPr>
              <a:t>https://doi.org/10.1080/01933922.2018.1561777</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McMahon, A., &amp;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Rodillas</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R. R. (2018). Personal development groups during psychotherapy training: Irish students’ expectations and experiences of vulnerability, safety and growth.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Psychology Quarterly</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33</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163-186.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9"/>
              </a:rPr>
              <a:t>https://doi.org/10.1080/09515070.2018.1502159</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Moller, N. P., &amp;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Rance</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N. (2013). The good, the bad and the uncertainty: Trainees' perceptions of the personal development group.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and Psychotherapy Research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282-289.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10"/>
              </a:rPr>
              <a:t>https://doi.org/10.1080/14733145.2012.754482</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Murphy, R., &amp; Schofield, M. (2023). How do counselling trainees describe group process and does this change over time?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and Psychotherapy Research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219-229.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11"/>
              </a:rPr>
              <a:t>https://doi.org/10.1002/capr.12633</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Rønnestad</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 H., &amp;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Skovholt</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 M. (2003). The journey of the </a:t>
            </a:r>
            <a:r>
              <a:rPr lang="en-GB"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counselor</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therapist: Research findings and perspectives on professional development.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Journal of Career Development</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5-44.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12"/>
              </a:rPr>
              <a:t>https://doi.org/10.1177/089484530303000102</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marL="457200" marR="47625" indent="-457200">
              <a:lnSpc>
                <a:spcPts val="2750"/>
              </a:lnSpc>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Smith, C., &amp; Burr, V. (2021). Retrospective accounts of emotional experiences during personal development groups in qualified counsellors and psychotherapists.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Counselling and Psychotherapy Research</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GB" sz="1200" i="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22</a:t>
            </a: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238-249. </a:t>
            </a:r>
            <a:r>
              <a:rPr lang="en-GB" sz="1200" u="sng" dirty="0">
                <a:solidFill>
                  <a:srgbClr val="000000"/>
                </a:solidFill>
                <a:effectLst/>
                <a:latin typeface="Arial" panose="020B0604020202020204" pitchFamily="34" charset="0"/>
                <a:ea typeface="Times New Roman" panose="02020603050405020304" pitchFamily="18" charset="0"/>
                <a:cs typeface="Arial" panose="020B0604020202020204" pitchFamily="34" charset="0"/>
                <a:hlinkClick r:id="rId13"/>
              </a:rPr>
              <a:t>https://doi.org/10.1002/capr.12419</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en-GB" sz="1200" dirty="0">
                <a:effectLst/>
                <a:latin typeface="Arial" panose="020B0604020202020204" pitchFamily="34" charset="0"/>
                <a:ea typeface="Times New Roman" panose="02020603050405020304" pitchFamily="18" charset="0"/>
                <a:cs typeface="Arial" panose="020B0604020202020204" pitchFamily="34" charset="0"/>
              </a:rPr>
              <a:t> </a:t>
            </a:r>
          </a:p>
          <a:p>
            <a:pPr algn="ct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r>
              <a:rPr lang="en-GB" sz="1200" dirty="0">
                <a:effectLst/>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28215522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77A746AA97B345A77C99331220039C" ma:contentTypeVersion="20" ma:contentTypeDescription="Create a new document." ma:contentTypeScope="" ma:versionID="0035b4ac4f1f6d458e6573a41e763812">
  <xsd:schema xmlns:xsd="http://www.w3.org/2001/XMLSchema" xmlns:xs="http://www.w3.org/2001/XMLSchema" xmlns:p="http://schemas.microsoft.com/office/2006/metadata/properties" xmlns:ns1="http://schemas.microsoft.com/sharepoint/v3" xmlns:ns2="86a692b9-2c4a-4738-8041-4d0062480306" xmlns:ns3="13438163-e3c7-492a-92b5-794a81d8dce0" targetNamespace="http://schemas.microsoft.com/office/2006/metadata/properties" ma:root="true" ma:fieldsID="fb8934f80fe27672aaf77fbeee5501c2" ns1:_="" ns2:_="" ns3:_="">
    <xsd:import namespace="http://schemas.microsoft.com/sharepoint/v3"/>
    <xsd:import namespace="86a692b9-2c4a-4738-8041-4d0062480306"/>
    <xsd:import namespace="13438163-e3c7-492a-92b5-794a81d8dce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1:_ip_UnifiedCompliancePolicyProperties" minOccurs="0"/>
                <xsd:element ref="ns1:_ip_UnifiedCompliancePolicyUIAc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a692b9-2c4a-4738-8041-4d00624803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903788b-e37c-4004-9c1b-5c67a45e822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438163-e3c7-492a-92b5-794a81d8dc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a752339-ccac-4799-9f9a-4f41cdefad9b}" ma:internalName="TaxCatchAll" ma:showField="CatchAllData" ma:web="13438163-e3c7-492a-92b5-794a81d8dc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86a692b9-2c4a-4738-8041-4d0062480306">
      <Terms xmlns="http://schemas.microsoft.com/office/infopath/2007/PartnerControls"/>
    </lcf76f155ced4ddcb4097134ff3c332f>
    <TaxCatchAll xmlns="13438163-e3c7-492a-92b5-794a81d8dce0" xsi:nil="true"/>
  </documentManagement>
</p:properties>
</file>

<file path=customXml/itemProps1.xml><?xml version="1.0" encoding="utf-8"?>
<ds:datastoreItem xmlns:ds="http://schemas.openxmlformats.org/officeDocument/2006/customXml" ds:itemID="{DB06543C-9E81-48A8-AA7D-019A5422B104}"/>
</file>

<file path=customXml/itemProps2.xml><?xml version="1.0" encoding="utf-8"?>
<ds:datastoreItem xmlns:ds="http://schemas.openxmlformats.org/officeDocument/2006/customXml" ds:itemID="{77D4FC85-6220-4A94-805B-1656FBBE1719}"/>
</file>

<file path=customXml/itemProps3.xml><?xml version="1.0" encoding="utf-8"?>
<ds:datastoreItem xmlns:ds="http://schemas.openxmlformats.org/officeDocument/2006/customXml" ds:itemID="{087FF48B-FEB8-40F6-BD69-12C93088F87C}"/>
</file>

<file path=docMetadata/LabelInfo.xml><?xml version="1.0" encoding="utf-8"?>
<clbl:labelList xmlns:clbl="http://schemas.microsoft.com/office/2020/mipLabelMetadata">
  <clbl:label id="{a2f64339-5f74-4bbc-ad72-ed268775dc43}" enabled="1" method="Standard" siteId="{c0288a4d-d05b-416b-a6cc-72a17d4092fa}" removed="0"/>
</clbl:labelList>
</file>

<file path=docProps/app.xml><?xml version="1.0" encoding="utf-8"?>
<Properties xmlns="http://schemas.openxmlformats.org/officeDocument/2006/extended-properties" xmlns:vt="http://schemas.openxmlformats.org/officeDocument/2006/docPropsVTypes">
  <Template>Office Theme</Template>
  <TotalTime>339</TotalTime>
  <Words>2981</Words>
  <Application>Microsoft Macintosh PowerPoint</Application>
  <PresentationFormat>Custom</PresentationFormat>
  <Paragraphs>107</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Symbol</vt:lpstr>
      <vt:lpstr>Times New Roman</vt:lpstr>
      <vt:lpstr>Office Theme</vt:lpstr>
      <vt:lpstr>       c The Way Trainee Counsellor Engage in  Their Personal Development     elopment   hhhhhhh</vt:lpstr>
      <vt:lpstr>PowerPoint Presentation</vt:lpstr>
    </vt:vector>
  </TitlesOfParts>
  <Company>University of Salford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Chambers Denis</dc:creator>
  <cp:lastModifiedBy>Nosheen Ijaz</cp:lastModifiedBy>
  <cp:revision>49</cp:revision>
  <dcterms:created xsi:type="dcterms:W3CDTF">2015-12-21T14:48:29Z</dcterms:created>
  <dcterms:modified xsi:type="dcterms:W3CDTF">2026-04-18T12:11:39Z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0x010100B477A746AA97B345A77C99331220039C</vt:lpwstr>
  </property>
</Properties>
</file>