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0" r:id="rId2"/>
    <p:sldId id="267" r:id="rId3"/>
    <p:sldId id="269" r:id="rId4"/>
    <p:sldId id="271" r:id="rId5"/>
    <p:sldId id="261" r:id="rId6"/>
    <p:sldId id="262" r:id="rId7"/>
    <p:sldId id="263" r:id="rId8"/>
    <p:sldId id="264" r:id="rId9"/>
    <p:sldId id="265" r:id="rId10"/>
    <p:sldId id="272" r:id="rId11"/>
    <p:sldId id="274" r:id="rId12"/>
    <p:sldId id="276" r:id="rId13"/>
    <p:sldId id="280" r:id="rId14"/>
    <p:sldId id="277" r:id="rId15"/>
    <p:sldId id="278" r:id="rId16"/>
    <p:sldId id="279" r:id="rId17"/>
    <p:sldId id="281" r:id="rId18"/>
    <p:sldId id="282" r:id="rId19"/>
    <p:sldId id="287" r:id="rId20"/>
    <p:sldId id="288"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7356A-093C-E34B-BF81-B6A8741C3381}"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95636-63C6-534E-A26E-F299934FC201}" type="slidenum">
              <a:rPr lang="en-US" smtClean="0"/>
              <a:t>‹#›</a:t>
            </a:fld>
            <a:endParaRPr lang="en-US"/>
          </a:p>
        </p:txBody>
      </p:sp>
    </p:spTree>
    <p:extLst>
      <p:ext uri="{BB962C8B-B14F-4D97-AF65-F5344CB8AC3E}">
        <p14:creationId xmlns:p14="http://schemas.microsoft.com/office/powerpoint/2010/main" val="3710569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kern="1200" dirty="0">
                <a:solidFill>
                  <a:schemeClr val="tx1"/>
                </a:solidFill>
                <a:effectLst/>
                <a:latin typeface="+mn-lt"/>
                <a:ea typeface="+mn-ea"/>
                <a:cs typeface="+mn-cs"/>
              </a:rPr>
              <a:t>The work of the Marlborough Family Education Centre has been cited as an example of good practice in several government documents including:</a:t>
            </a:r>
            <a:endParaRPr lang="en-GB" dirty="0">
              <a:effectLst/>
            </a:endParaRPr>
          </a:p>
          <a:p>
            <a:pPr marL="0" marR="0" indent="0" algn="l" defTabSz="457200" rtl="0" eaLnBrk="1" fontAlgn="base"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Every Child Matters </a:t>
            </a:r>
            <a:r>
              <a:rPr lang="en-GB" sz="1200" u="sng" kern="1200" dirty="0" err="1">
                <a:solidFill>
                  <a:schemeClr val="tx1"/>
                </a:solidFill>
                <a:effectLst/>
                <a:latin typeface="+mn-lt"/>
                <a:ea typeface="+mn-ea"/>
                <a:cs typeface="+mn-cs"/>
              </a:rPr>
              <a:t>DfES</a:t>
            </a:r>
            <a:r>
              <a:rPr lang="en-GB" sz="1200" u="sng" kern="1200" dirty="0">
                <a:solidFill>
                  <a:schemeClr val="tx1"/>
                </a:solidFill>
                <a:effectLst/>
                <a:latin typeface="+mn-lt"/>
                <a:ea typeface="+mn-ea"/>
                <a:cs typeface="+mn-cs"/>
              </a:rPr>
              <a:t> (2003) </a:t>
            </a:r>
            <a:r>
              <a:rPr lang="en-GB" dirty="0"/>
              <a:t>"(It)...tackle(s) barriers to learning by focusing on repeating cycles of disruptive behaviour.  Each child has measurable behavioural targets on areas such as anger and stress management, which are rated every day by parents, the class teacher and pupils themselves."  (</a:t>
            </a:r>
            <a:r>
              <a:rPr lang="en-GB" i="1" dirty="0"/>
              <a:t>Every Child Matters, p44</a:t>
            </a:r>
            <a:r>
              <a:rPr lang="en-GB" dirty="0"/>
              <a:t>)</a:t>
            </a:r>
          </a:p>
          <a:p>
            <a:pPr rtl="0" fontAlgn="base"/>
            <a:endParaRPr lang="en-GB" dirty="0">
              <a:effectLst/>
            </a:endParaRPr>
          </a:p>
          <a:p>
            <a:pPr rtl="0" fontAlgn="base"/>
            <a:r>
              <a:rPr lang="en-GB" sz="1200" u="sng" kern="1200" dirty="0">
                <a:solidFill>
                  <a:schemeClr val="tx1"/>
                </a:solidFill>
                <a:effectLst/>
                <a:latin typeface="+mn-lt"/>
                <a:ea typeface="+mn-ea"/>
                <a:cs typeface="+mn-cs"/>
              </a:rPr>
              <a:t>Aiming High for Children: Supporting Families: DSCF &amp; HM Treasury (2007)</a:t>
            </a:r>
            <a:endParaRPr lang="en-GB" dirty="0">
              <a:effectLst/>
            </a:endParaRPr>
          </a:p>
          <a:p>
            <a:pPr rtl="0" fontAlgn="base"/>
            <a:r>
              <a:rPr lang="en-GB" sz="1200" kern="1200" dirty="0">
                <a:solidFill>
                  <a:schemeClr val="tx1"/>
                </a:solidFill>
                <a:effectLst/>
                <a:latin typeface="+mn-lt"/>
                <a:ea typeface="+mn-ea"/>
                <a:cs typeface="+mn-cs"/>
              </a:rPr>
              <a:t>The Centre is presented as a case study on the website accompanying</a:t>
            </a:r>
            <a:endParaRPr lang="en-GB" dirty="0">
              <a:effectLst/>
            </a:endParaRPr>
          </a:p>
          <a:p>
            <a:pPr rtl="0" fontAlgn="base"/>
            <a:r>
              <a:rPr lang="en-GB" sz="1200" u="sng" kern="1200" dirty="0">
                <a:solidFill>
                  <a:schemeClr val="tx1"/>
                </a:solidFill>
                <a:effectLst/>
                <a:latin typeface="+mn-lt"/>
                <a:ea typeface="+mn-ea"/>
                <a:cs typeface="+mn-cs"/>
              </a:rPr>
              <a:t>New Horizons – A Shared Vision for Mental Health: </a:t>
            </a:r>
            <a:r>
              <a:rPr lang="en-GB" sz="1200" u="sng" kern="1200" dirty="0" err="1">
                <a:solidFill>
                  <a:schemeClr val="tx1"/>
                </a:solidFill>
                <a:effectLst/>
                <a:latin typeface="+mn-lt"/>
                <a:ea typeface="+mn-ea"/>
                <a:cs typeface="+mn-cs"/>
              </a:rPr>
              <a:t>DoH</a:t>
            </a:r>
            <a:r>
              <a:rPr lang="en-GB" sz="1200" u="sng" kern="1200" dirty="0">
                <a:solidFill>
                  <a:schemeClr val="tx1"/>
                </a:solidFill>
                <a:effectLst/>
                <a:latin typeface="+mn-lt"/>
                <a:ea typeface="+mn-ea"/>
                <a:cs typeface="+mn-cs"/>
              </a:rPr>
              <a:t> (2009) </a:t>
            </a:r>
            <a:endParaRPr lang="en-GB" dirty="0">
              <a:effectLst/>
            </a:endParaRPr>
          </a:p>
          <a:p>
            <a:pPr rtl="0" fontAlgn="base"/>
            <a:r>
              <a:rPr lang="en-GB" sz="1200" kern="1200" dirty="0">
                <a:solidFill>
                  <a:schemeClr val="tx1"/>
                </a:solidFill>
                <a:effectLst/>
                <a:latin typeface="+mn-lt"/>
                <a:ea typeface="+mn-ea"/>
                <a:cs typeface="+mn-cs"/>
              </a:rPr>
              <a:t>Marlborough Multi-Family Groups, developed by Neil Dawson, Brenda McHugh and </a:t>
            </a:r>
            <a:r>
              <a:rPr lang="en-GB" sz="1200" kern="1200" dirty="0" err="1">
                <a:solidFill>
                  <a:schemeClr val="tx1"/>
                </a:solidFill>
                <a:effectLst/>
                <a:latin typeface="+mn-lt"/>
                <a:ea typeface="+mn-ea"/>
                <a:cs typeface="+mn-cs"/>
              </a:rPr>
              <a:t>Eia</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Asen</a:t>
            </a:r>
            <a:r>
              <a:rPr lang="en-GB" sz="1200" kern="1200" dirty="0">
                <a:solidFill>
                  <a:schemeClr val="tx1"/>
                </a:solidFill>
                <a:effectLst/>
                <a:latin typeface="+mn-lt"/>
                <a:ea typeface="+mn-ea"/>
                <a:cs typeface="+mn-cs"/>
              </a:rPr>
              <a:t> have also been featured in the TES, Teachers’ TV, and on the BBC’s QED programme. </a:t>
            </a:r>
            <a:endParaRPr lang="en-GB" dirty="0">
              <a:effectLst/>
            </a:endParaRPr>
          </a:p>
          <a:p>
            <a:pPr rtl="0" fontAlgn="base"/>
            <a:r>
              <a:rPr lang="en-GB" sz="1200" kern="1200" dirty="0">
                <a:solidFill>
                  <a:schemeClr val="tx1"/>
                </a:solidFill>
                <a:effectLst/>
                <a:latin typeface="+mn-lt"/>
                <a:ea typeface="+mn-ea"/>
                <a:cs typeface="+mn-cs"/>
              </a:rPr>
              <a:t>Neil Dawson and Brenda McHugh were 2008 NHS Innovations Award winners for Mental Heath.</a:t>
            </a:r>
          </a:p>
          <a:p>
            <a:pPr rtl="0" fontAlgn="base"/>
            <a:endParaRPr lang="en-GB" sz="1200" kern="1200" dirty="0">
              <a:solidFill>
                <a:schemeClr val="tx1"/>
              </a:solidFill>
              <a:effectLst/>
              <a:latin typeface="+mn-lt"/>
              <a:ea typeface="+mn-ea"/>
              <a:cs typeface="+mn-cs"/>
            </a:endParaRPr>
          </a:p>
          <a:p>
            <a:pPr marL="0" marR="0" indent="0" algn="l" defTabSz="457200" rtl="0" eaLnBrk="1" fontAlgn="base"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Morris: Outcomes for 50 families receiving intervention from the MFEC were compared with a control group of 28 who had access to a range of interventions, but not the multi-family group approach pioneered by the MFEC. Data on child and family social, emotional and behavioural functioning were collected at the point of referral, and at 6 and 12 months. Parents of children receiving support from the MFEC reported statistically and clinically significant improvements in their children that were maintained at 12 months whereas there was no change in the control group. In addition, measures of family functioning were fairly stable for the MFEC group, while the control group showed significant deterioration over the same time period. </a:t>
            </a:r>
            <a:endParaRPr lang="en-GB" dirty="0"/>
          </a:p>
          <a:p>
            <a:pPr rtl="0" fontAlgn="base"/>
            <a:endParaRPr lang="en-GB" dirty="0">
              <a:effectLst/>
            </a:endParaRPr>
          </a:p>
          <a:p>
            <a:endParaRPr lang="en-US" dirty="0"/>
          </a:p>
        </p:txBody>
      </p:sp>
      <p:sp>
        <p:nvSpPr>
          <p:cNvPr id="4" name="Slide Number Placeholder 3"/>
          <p:cNvSpPr>
            <a:spLocks noGrp="1"/>
          </p:cNvSpPr>
          <p:nvPr>
            <p:ph type="sldNum" sz="quarter" idx="10"/>
          </p:nvPr>
        </p:nvSpPr>
        <p:spPr/>
        <p:txBody>
          <a:bodyPr/>
          <a:lstStyle/>
          <a:p>
            <a:fld id="{DB3CDE9A-61D5-494A-B99F-3110ABED3143}" type="slidenum">
              <a:rPr lang="en-US" smtClean="0"/>
              <a:t>10</a:t>
            </a:fld>
            <a:endParaRPr lang="en-US"/>
          </a:p>
        </p:txBody>
      </p:sp>
    </p:spTree>
    <p:extLst>
      <p:ext uri="{BB962C8B-B14F-4D97-AF65-F5344CB8AC3E}">
        <p14:creationId xmlns:p14="http://schemas.microsoft.com/office/powerpoint/2010/main" val="351513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solidFill>
                  <a:srgbClr val="EC581A"/>
                </a:solidFill>
              </a:rPr>
              <a:t>At SFW we use </a:t>
            </a:r>
            <a:r>
              <a:rPr lang="en-US" b="1" u="sng" dirty="0">
                <a:solidFill>
                  <a:srgbClr val="EC581A"/>
                </a:solidFill>
              </a:rPr>
              <a:t>four healing phases </a:t>
            </a:r>
            <a:r>
              <a:rPr lang="en-US" dirty="0">
                <a:solidFill>
                  <a:srgbClr val="EC581A"/>
                </a:solidFill>
              </a:rPr>
              <a:t>to enable transformational change, based on </a:t>
            </a:r>
            <a:r>
              <a:rPr lang="en-US" dirty="0" err="1">
                <a:solidFill>
                  <a:srgbClr val="EC581A"/>
                </a:solidFill>
              </a:rPr>
              <a:t>Kepner’s</a:t>
            </a:r>
            <a:r>
              <a:rPr lang="en-US" dirty="0">
                <a:solidFill>
                  <a:srgbClr val="EC581A"/>
                </a:solidFill>
              </a:rPr>
              <a:t> 1996 Healing Tasks model.</a:t>
            </a:r>
          </a:p>
          <a:p>
            <a:pPr algn="ctr"/>
            <a:endParaRPr lang="en-US" dirty="0">
              <a:solidFill>
                <a:srgbClr val="EC581A"/>
              </a:solidFill>
            </a:endParaRPr>
          </a:p>
          <a:p>
            <a:pPr marL="342900" indent="-342900">
              <a:buFont typeface="+mj-lt"/>
              <a:buAutoNum type="arabicPeriod"/>
            </a:pPr>
            <a:r>
              <a:rPr lang="en-US" dirty="0">
                <a:solidFill>
                  <a:srgbClr val="EC581A"/>
                </a:solidFill>
              </a:rPr>
              <a:t>Make a safe enough space to support change</a:t>
            </a:r>
          </a:p>
          <a:p>
            <a:pPr marL="342900" indent="-342900">
              <a:buFont typeface="+mj-lt"/>
              <a:buAutoNum type="arabicPeriod"/>
            </a:pPr>
            <a:r>
              <a:rPr lang="en-US" dirty="0">
                <a:solidFill>
                  <a:srgbClr val="EC581A"/>
                </a:solidFill>
              </a:rPr>
              <a:t>Develop the resources &amp; capacities required to manage experiences and interactions</a:t>
            </a:r>
          </a:p>
          <a:p>
            <a:pPr marL="342900" indent="-342900">
              <a:buFont typeface="+mj-lt"/>
              <a:buAutoNum type="arabicPeriod"/>
            </a:pPr>
            <a:r>
              <a:rPr lang="en-US" dirty="0">
                <a:solidFill>
                  <a:srgbClr val="EC581A"/>
                </a:solidFill>
              </a:rPr>
              <a:t>Undo the old, re-do with new, let go of losses</a:t>
            </a:r>
          </a:p>
          <a:p>
            <a:pPr marL="342900" indent="-342900">
              <a:buFont typeface="+mj-lt"/>
              <a:buAutoNum type="arabicPeriod"/>
            </a:pPr>
            <a:r>
              <a:rPr lang="en-US" dirty="0">
                <a:solidFill>
                  <a:srgbClr val="EC581A"/>
                </a:solidFill>
              </a:rPr>
              <a:t>Enable integration, assimilation &amp; growth</a:t>
            </a:r>
          </a:p>
          <a:p>
            <a:endParaRPr lang="en-US" dirty="0"/>
          </a:p>
        </p:txBody>
      </p:sp>
      <p:sp>
        <p:nvSpPr>
          <p:cNvPr id="4" name="Slide Number Placeholder 3"/>
          <p:cNvSpPr>
            <a:spLocks noGrp="1"/>
          </p:cNvSpPr>
          <p:nvPr>
            <p:ph type="sldNum" sz="quarter" idx="10"/>
          </p:nvPr>
        </p:nvSpPr>
        <p:spPr/>
        <p:txBody>
          <a:bodyPr/>
          <a:lstStyle/>
          <a:p>
            <a:fld id="{DB3CDE9A-61D5-494A-B99F-3110ABED3143}" type="slidenum">
              <a:rPr lang="en-US" smtClean="0"/>
              <a:t>11</a:t>
            </a:fld>
            <a:endParaRPr lang="en-US"/>
          </a:p>
        </p:txBody>
      </p:sp>
    </p:spTree>
    <p:extLst>
      <p:ext uri="{BB962C8B-B14F-4D97-AF65-F5344CB8AC3E}">
        <p14:creationId xmlns:p14="http://schemas.microsoft.com/office/powerpoint/2010/main" val="279577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impacts of Family Group have been uniformly</a:t>
            </a:r>
            <a:r>
              <a:rPr lang="en-US" baseline="0" dirty="0"/>
              <a:t> positive and families and schools both strongly endorse the intervention. This is demonstrated in the fact that all three participating schools intend to continue funding their Family Groups after the end of the PHF funding. It is also evident in the willingness of many parents to promote the intervention, by encouraging other parents to join, sitting on the project steering group and volunteering to participate in the evaluation. </a:t>
            </a:r>
            <a:endParaRPr lang="en-US" dirty="0"/>
          </a:p>
        </p:txBody>
      </p:sp>
      <p:sp>
        <p:nvSpPr>
          <p:cNvPr id="4" name="Slide Number Placeholder 3"/>
          <p:cNvSpPr>
            <a:spLocks noGrp="1"/>
          </p:cNvSpPr>
          <p:nvPr>
            <p:ph type="sldNum" sz="quarter" idx="10"/>
          </p:nvPr>
        </p:nvSpPr>
        <p:spPr/>
        <p:txBody>
          <a:bodyPr/>
          <a:lstStyle/>
          <a:p>
            <a:fld id="{DB3CDE9A-61D5-494A-B99F-3110ABED3143}" type="slidenum">
              <a:rPr lang="en-US" smtClean="0"/>
              <a:t>13</a:t>
            </a:fld>
            <a:endParaRPr lang="en-US"/>
          </a:p>
        </p:txBody>
      </p:sp>
    </p:spTree>
    <p:extLst>
      <p:ext uri="{BB962C8B-B14F-4D97-AF65-F5344CB8AC3E}">
        <p14:creationId xmlns:p14="http://schemas.microsoft.com/office/powerpoint/2010/main" val="2592493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Improve understanding of boundaries and the ability to manage them</a:t>
            </a:r>
          </a:p>
        </p:txBody>
      </p:sp>
      <p:sp>
        <p:nvSpPr>
          <p:cNvPr id="4" name="Slide Number Placeholder 3"/>
          <p:cNvSpPr>
            <a:spLocks noGrp="1"/>
          </p:cNvSpPr>
          <p:nvPr>
            <p:ph type="sldNum" sz="quarter" idx="10"/>
          </p:nvPr>
        </p:nvSpPr>
        <p:spPr/>
        <p:txBody>
          <a:bodyPr/>
          <a:lstStyle/>
          <a:p>
            <a:fld id="{E173308D-F9A8-EC46-A9A8-F05E16F41FE6}" type="slidenum">
              <a:rPr lang="en-GB" smtClean="0"/>
              <a:t>14</a:t>
            </a:fld>
            <a:endParaRPr lang="en-GB"/>
          </a:p>
        </p:txBody>
      </p:sp>
    </p:spTree>
    <p:extLst>
      <p:ext uri="{BB962C8B-B14F-4D97-AF65-F5344CB8AC3E}">
        <p14:creationId xmlns:p14="http://schemas.microsoft.com/office/powerpoint/2010/main" val="156238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a:t>Form trusting relationships</a:t>
            </a:r>
          </a:p>
          <a:p>
            <a:pPr lvl="0"/>
            <a:r>
              <a:rPr lang="en-GB" dirty="0"/>
              <a:t>Provide a structured forum where they feel heard and have direct access to senior leadership</a:t>
            </a:r>
          </a:p>
          <a:p>
            <a:pPr lvl="0"/>
            <a:r>
              <a:rPr lang="en-GB" dirty="0"/>
              <a:t>Attune to their children’s needs/anxieties</a:t>
            </a:r>
          </a:p>
          <a:p>
            <a:pPr lvl="0"/>
            <a:r>
              <a:rPr lang="en-GB" dirty="0"/>
              <a:t>Support parents to be </a:t>
            </a:r>
            <a:r>
              <a:rPr lang="en-GB" dirty="0" err="1"/>
              <a:t>boundaried</a:t>
            </a:r>
            <a:r>
              <a:rPr lang="en-GB" dirty="0"/>
              <a:t> and consistent</a:t>
            </a:r>
          </a:p>
        </p:txBody>
      </p:sp>
      <p:sp>
        <p:nvSpPr>
          <p:cNvPr id="4" name="Slide Number Placeholder 3"/>
          <p:cNvSpPr>
            <a:spLocks noGrp="1"/>
          </p:cNvSpPr>
          <p:nvPr>
            <p:ph type="sldNum" sz="quarter" idx="10"/>
          </p:nvPr>
        </p:nvSpPr>
        <p:spPr/>
        <p:txBody>
          <a:bodyPr/>
          <a:lstStyle/>
          <a:p>
            <a:fld id="{E173308D-F9A8-EC46-A9A8-F05E16F41FE6}" type="slidenum">
              <a:rPr lang="en-GB" smtClean="0"/>
              <a:t>15</a:t>
            </a:fld>
            <a:endParaRPr lang="en-GB"/>
          </a:p>
        </p:txBody>
      </p:sp>
    </p:spTree>
    <p:extLst>
      <p:ext uri="{BB962C8B-B14F-4D97-AF65-F5344CB8AC3E}">
        <p14:creationId xmlns:p14="http://schemas.microsoft.com/office/powerpoint/2010/main" val="113855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a:t>
            </a:r>
            <a:r>
              <a:rPr lang="en-US" baseline="0" dirty="0"/>
              <a:t> measured against concrete, staged targets, mutually agreed by child, teacher &amp; parent and directly relevant to success in school. Targets are reviewed weekly.</a:t>
            </a:r>
          </a:p>
          <a:p>
            <a:r>
              <a:rPr lang="en-US" baseline="0" dirty="0"/>
              <a:t>Experiential </a:t>
            </a:r>
            <a:r>
              <a:rPr lang="mr-IN" baseline="0" dirty="0"/>
              <a:t>–</a:t>
            </a:r>
            <a:r>
              <a:rPr lang="en-US" baseline="0" dirty="0"/>
              <a:t> offers an experience of containment</a:t>
            </a:r>
          </a:p>
          <a:p>
            <a:r>
              <a:rPr lang="en-US" baseline="0" dirty="0"/>
              <a:t>Relational capacity is enhanced </a:t>
            </a:r>
            <a:r>
              <a:rPr lang="mr-IN" baseline="0" dirty="0"/>
              <a:t>–</a:t>
            </a:r>
            <a:r>
              <a:rPr lang="en-US" baseline="0" dirty="0"/>
              <a:t> through group interaction, modeled approaches, therapeutic input</a:t>
            </a:r>
          </a:p>
          <a:p>
            <a:r>
              <a:rPr lang="en-US" baseline="0" dirty="0"/>
              <a:t>Reflective capacity is developed </a:t>
            </a:r>
            <a:r>
              <a:rPr lang="mr-IN" baseline="0" dirty="0"/>
              <a:t>–</a:t>
            </a:r>
            <a:r>
              <a:rPr lang="en-US" baseline="0" dirty="0"/>
              <a:t> as reactive behaviours (often linked to unresolved trauma) are explored and understood, choice becomes possible.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B3CDE9A-61D5-494A-B99F-3110ABED3143}" type="slidenum">
              <a:rPr lang="en-US" smtClean="0"/>
              <a:t>17</a:t>
            </a:fld>
            <a:endParaRPr lang="en-US"/>
          </a:p>
        </p:txBody>
      </p:sp>
    </p:spTree>
    <p:extLst>
      <p:ext uri="{BB962C8B-B14F-4D97-AF65-F5344CB8AC3E}">
        <p14:creationId xmlns:p14="http://schemas.microsoft.com/office/powerpoint/2010/main" val="325089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aseline="0"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122552-4AFE-0745-A42D-9432F9DAB9FC}" type="slidenum">
              <a:rPr lang="en-US" smtClean="0"/>
              <a:t>19</a:t>
            </a:fld>
            <a:endParaRPr lang="en-US"/>
          </a:p>
        </p:txBody>
      </p:sp>
    </p:spTree>
    <p:extLst>
      <p:ext uri="{BB962C8B-B14F-4D97-AF65-F5344CB8AC3E}">
        <p14:creationId xmlns:p14="http://schemas.microsoft.com/office/powerpoint/2010/main" val="268738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A2CDA7-8911-AC48-B621-64BE2A185A53}" type="slidenum">
              <a:rPr lang="en-US" smtClean="0"/>
              <a:t>20</a:t>
            </a:fld>
            <a:endParaRPr lang="en-US"/>
          </a:p>
        </p:txBody>
      </p:sp>
    </p:spTree>
    <p:extLst>
      <p:ext uri="{BB962C8B-B14F-4D97-AF65-F5344CB8AC3E}">
        <p14:creationId xmlns:p14="http://schemas.microsoft.com/office/powerpoint/2010/main" val="274761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1536F-744F-8B41-BDB5-366DD0E243B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42486693-6ACA-6D4E-B504-E3B191AB1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238AB5F-8E44-7A42-8334-86B4617E5C0E}"/>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5" name="Footer Placeholder 4">
            <a:extLst>
              <a:ext uri="{FF2B5EF4-FFF2-40B4-BE49-F238E27FC236}">
                <a16:creationId xmlns:a16="http://schemas.microsoft.com/office/drawing/2014/main" id="{34FBC89B-DFD0-2046-A435-A182C0DF8E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CB0C65-202D-C046-8814-685839473465}"/>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1236573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4898-842D-3C49-AAF0-E3788301A9C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8875C36-4107-084E-B5EF-9B009ACFFC0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3468DC-4627-EB41-992A-C5069EA471D9}"/>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5" name="Footer Placeholder 4">
            <a:extLst>
              <a:ext uri="{FF2B5EF4-FFF2-40B4-BE49-F238E27FC236}">
                <a16:creationId xmlns:a16="http://schemas.microsoft.com/office/drawing/2014/main" id="{C3E13DEE-8891-6343-83B4-2CE801E21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C47ED-A440-4B42-AF9A-B20244EF36EC}"/>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2324452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1B8151-680C-0643-80C6-5F95A5B03D1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2F8052D-F284-7B45-A5CB-D7D7613D509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6E8EBD-3D31-BE48-B763-069152D45B20}"/>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5" name="Footer Placeholder 4">
            <a:extLst>
              <a:ext uri="{FF2B5EF4-FFF2-40B4-BE49-F238E27FC236}">
                <a16:creationId xmlns:a16="http://schemas.microsoft.com/office/drawing/2014/main" id="{899D05B6-11B5-E949-A41B-8E3272F265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360AE-A695-CE48-A58C-0EE4E950B8C3}"/>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2554808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3815-4535-5C47-AF26-631898551C7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1F5647D-DB36-0747-98B4-1D03E7B757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61687F2-8BD3-2841-ACBB-6CE29B0783C0}"/>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5" name="Footer Placeholder 4">
            <a:extLst>
              <a:ext uri="{FF2B5EF4-FFF2-40B4-BE49-F238E27FC236}">
                <a16:creationId xmlns:a16="http://schemas.microsoft.com/office/drawing/2014/main" id="{83B2056D-B89C-9348-A7DA-EB289DBCD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ACD7C-2DB7-2C42-944D-F7A17C42953C}"/>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327145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D77AD-DFE3-6548-8A65-FA75B352462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5250D49-C7BD-C747-8EA3-D58FBB6039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FA94787-5802-D44A-81F4-0219346B7B02}"/>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5" name="Footer Placeholder 4">
            <a:extLst>
              <a:ext uri="{FF2B5EF4-FFF2-40B4-BE49-F238E27FC236}">
                <a16:creationId xmlns:a16="http://schemas.microsoft.com/office/drawing/2014/main" id="{51C24142-FB53-C948-BAAA-043A0FC5F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75421-3D5D-B543-9071-94A7FDA99F55}"/>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424140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CC181-9F5E-5840-B37F-CF081FDD225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4F8481C-3848-1648-9605-7427AD4D60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AA9FCEA-EBC8-5E45-85D3-9958D9E9FD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ECAFE9D-BD46-E940-BD57-61EE17E44BDA}"/>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6" name="Footer Placeholder 5">
            <a:extLst>
              <a:ext uri="{FF2B5EF4-FFF2-40B4-BE49-F238E27FC236}">
                <a16:creationId xmlns:a16="http://schemas.microsoft.com/office/drawing/2014/main" id="{6C1D7E39-9C59-BA45-A9F2-45951AF73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C86CBB-5DA6-484F-9D43-30DF373646A9}"/>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326321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0F48-DA5D-6C45-A96F-728D8515487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6F7801-CD2A-C745-955B-D9EC65606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0BF9E1C-9AFA-1B4C-BA78-86836A047D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3ABB2C7-2D2E-0C48-8CFF-64DE7DFF3A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53E47A1-CB12-4A45-BFEA-ADEAC5347B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D00EED9-031B-514C-AD66-16E8FA9DF660}"/>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8" name="Footer Placeholder 7">
            <a:extLst>
              <a:ext uri="{FF2B5EF4-FFF2-40B4-BE49-F238E27FC236}">
                <a16:creationId xmlns:a16="http://schemas.microsoft.com/office/drawing/2014/main" id="{8AE9EE21-2C11-C443-A587-D0F1333EF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581038-78C2-EC46-ADF3-26C8E44A8BA2}"/>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115430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9AB0-9FE0-7440-B5F4-3105FCEA3A3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19B17F4-F151-B043-AEA2-6194E32B2E90}"/>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4" name="Footer Placeholder 3">
            <a:extLst>
              <a:ext uri="{FF2B5EF4-FFF2-40B4-BE49-F238E27FC236}">
                <a16:creationId xmlns:a16="http://schemas.microsoft.com/office/drawing/2014/main" id="{4D35B6D5-69E5-8F44-9333-8C80DCC012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D17ADD-77AF-3D4B-85E5-3A79407C166C}"/>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2632068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E61-2EFE-F54A-BA14-C6AF7184F5C3}"/>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3" name="Footer Placeholder 2">
            <a:extLst>
              <a:ext uri="{FF2B5EF4-FFF2-40B4-BE49-F238E27FC236}">
                <a16:creationId xmlns:a16="http://schemas.microsoft.com/office/drawing/2014/main" id="{278C71D1-24B8-1446-86E4-3271A75399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EAFD33-0231-E34C-9B9B-CE83063EEC16}"/>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252465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412B8-30AA-5F4C-A672-5CE6721183D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2296EF7-E554-7348-B55A-628E09056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7B81496-54DF-9148-A133-FCFFB09576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EA8ABE8-CB6B-9643-82E3-81E85A88A391}"/>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6" name="Footer Placeholder 5">
            <a:extLst>
              <a:ext uri="{FF2B5EF4-FFF2-40B4-BE49-F238E27FC236}">
                <a16:creationId xmlns:a16="http://schemas.microsoft.com/office/drawing/2014/main" id="{8C93BBC9-113B-684B-B86B-4D6B7C7007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7AEA8-D8AF-E548-9E61-F1C64878EF92}"/>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839126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76F2-63C3-C840-97FB-DFAF9F0011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E10C60A-0CF0-2743-A405-6782FA7CB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D735AF-7D87-9E4A-980A-1CA793DBC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00B0D86-19F5-6542-A3EB-E2EFAA5310F6}"/>
              </a:ext>
            </a:extLst>
          </p:cNvPr>
          <p:cNvSpPr>
            <a:spLocks noGrp="1"/>
          </p:cNvSpPr>
          <p:nvPr>
            <p:ph type="dt" sz="half" idx="10"/>
          </p:nvPr>
        </p:nvSpPr>
        <p:spPr/>
        <p:txBody>
          <a:bodyPr/>
          <a:lstStyle/>
          <a:p>
            <a:fld id="{55A4800E-96F1-114F-ACB9-51B40098FDF6}" type="datetimeFigureOut">
              <a:rPr lang="en-US" smtClean="0"/>
              <a:t>2/19/2020</a:t>
            </a:fld>
            <a:endParaRPr lang="en-US"/>
          </a:p>
        </p:txBody>
      </p:sp>
      <p:sp>
        <p:nvSpPr>
          <p:cNvPr id="6" name="Footer Placeholder 5">
            <a:extLst>
              <a:ext uri="{FF2B5EF4-FFF2-40B4-BE49-F238E27FC236}">
                <a16:creationId xmlns:a16="http://schemas.microsoft.com/office/drawing/2014/main" id="{64B52F40-F448-2148-AE56-F0FFF1483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42AEE3-D2F0-2142-BBE9-EDDA9F08DCAF}"/>
              </a:ext>
            </a:extLst>
          </p:cNvPr>
          <p:cNvSpPr>
            <a:spLocks noGrp="1"/>
          </p:cNvSpPr>
          <p:nvPr>
            <p:ph type="sldNum" sz="quarter" idx="12"/>
          </p:nvPr>
        </p:nvSpPr>
        <p:spPr/>
        <p:txBody>
          <a:bodyPr/>
          <a:lstStyle/>
          <a:p>
            <a:fld id="{C7C35557-4D5F-874D-9A9F-DCD32A2B5BCE}" type="slidenum">
              <a:rPr lang="en-US" smtClean="0"/>
              <a:t>‹#›</a:t>
            </a:fld>
            <a:endParaRPr lang="en-US"/>
          </a:p>
        </p:txBody>
      </p:sp>
    </p:spTree>
    <p:extLst>
      <p:ext uri="{BB962C8B-B14F-4D97-AF65-F5344CB8AC3E}">
        <p14:creationId xmlns:p14="http://schemas.microsoft.com/office/powerpoint/2010/main" val="371064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7DFC93-47E0-3A4F-A4E2-1D499A9D95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553AD9-ADC2-A149-B99B-5726BF5CC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6459059-9640-444F-B155-D7DCBE176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A4800E-96F1-114F-ACB9-51B40098FDF6}" type="datetimeFigureOut">
              <a:rPr lang="en-US" smtClean="0"/>
              <a:t>2/19/2020</a:t>
            </a:fld>
            <a:endParaRPr lang="en-US"/>
          </a:p>
        </p:txBody>
      </p:sp>
      <p:sp>
        <p:nvSpPr>
          <p:cNvPr id="5" name="Footer Placeholder 4">
            <a:extLst>
              <a:ext uri="{FF2B5EF4-FFF2-40B4-BE49-F238E27FC236}">
                <a16:creationId xmlns:a16="http://schemas.microsoft.com/office/drawing/2014/main" id="{3D5D19AC-9C80-AB41-A375-5A3775D625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C0D631-E851-4541-AE7C-26B1EB99A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35557-4D5F-874D-9A9F-DCD32A2B5BCE}" type="slidenum">
              <a:rPr lang="en-US" smtClean="0"/>
              <a:t>‹#›</a:t>
            </a:fld>
            <a:endParaRPr lang="en-US"/>
          </a:p>
        </p:txBody>
      </p:sp>
    </p:spTree>
    <p:extLst>
      <p:ext uri="{BB962C8B-B14F-4D97-AF65-F5344CB8AC3E}">
        <p14:creationId xmlns:p14="http://schemas.microsoft.com/office/powerpoint/2010/main" val="521248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26685759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vimeo.com/266856029"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file:////Users/markgriffiths/Library/Containers/com.microsoft.Outlook/Data/Library/Caches/Signatures/signature_1147827601" TargetMode="External"/><Relationship Id="rId4" Type="http://schemas.openxmlformats.org/officeDocument/2006/relationships/image" Target="../media/image32.png"/><Relationship Id="rId9"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hyperlink" Target="http://theschoolandfamilyworks.co.uk/"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twitter.com/SFWchang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12.png"/><Relationship Id="rId2" Type="http://schemas.openxmlformats.org/officeDocument/2006/relationships/image" Target="../media/image5.png"/><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2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13.png"/><Relationship Id="rId17" Type="http://schemas.openxmlformats.org/officeDocument/2006/relationships/image" Target="../media/image1.png"/><Relationship Id="rId2" Type="http://schemas.openxmlformats.org/officeDocument/2006/relationships/image" Target="../media/image5.png"/><Relationship Id="rId16"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24.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image" Target="../media/image1.png"/><Relationship Id="rId2" Type="http://schemas.openxmlformats.org/officeDocument/2006/relationships/image" Target="../media/image24.png"/><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0.png"/><Relationship Id="rId1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4.png"/><Relationship Id="rId1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9.png"/><Relationship Id="rId12" Type="http://schemas.openxmlformats.org/officeDocument/2006/relationships/image" Target="../media/image13.png"/><Relationship Id="rId17" Type="http://schemas.openxmlformats.org/officeDocument/2006/relationships/image" Target="../media/image21.png"/><Relationship Id="rId2" Type="http://schemas.openxmlformats.org/officeDocument/2006/relationships/image" Target="../media/image5.png"/><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5.png"/><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7.png"/><Relationship Id="rId15" Type="http://schemas.openxmlformats.org/officeDocument/2006/relationships/image" Target="../media/image1.png"/><Relationship Id="rId10" Type="http://schemas.openxmlformats.org/officeDocument/2006/relationships/image" Target="../media/image21.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59184" y="1604634"/>
            <a:ext cx="7451767" cy="1754326"/>
          </a:xfrm>
          <a:prstGeom prst="rect">
            <a:avLst/>
          </a:prstGeom>
          <a:noFill/>
        </p:spPr>
        <p:txBody>
          <a:bodyPr wrap="square" rtlCol="0">
            <a:spAutoFit/>
          </a:bodyPr>
          <a:lstStyle/>
          <a:p>
            <a:r>
              <a:rPr lang="en-US" sz="3600" b="1" dirty="0"/>
              <a:t>Family Group:  Supporting schools, strengthening families, enabling change.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1398" y="4368338"/>
            <a:ext cx="5355791" cy="18069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2659185" y="3629673"/>
            <a:ext cx="6279155" cy="1477328"/>
          </a:xfrm>
          <a:prstGeom prst="rect">
            <a:avLst/>
          </a:prstGeom>
          <a:noFill/>
        </p:spPr>
        <p:txBody>
          <a:bodyPr wrap="none" rtlCol="0">
            <a:spAutoFit/>
          </a:bodyPr>
          <a:lstStyle/>
          <a:p>
            <a:r>
              <a:rPr lang="en-GB" dirty="0"/>
              <a:t>Bridget McCabe – Integrative Child &amp; Adolescent Psychotherapist</a:t>
            </a:r>
            <a:endParaRPr lang="en-US" dirty="0"/>
          </a:p>
          <a:p>
            <a:r>
              <a:rPr lang="en-US" dirty="0"/>
              <a:t>			          with</a:t>
            </a:r>
          </a:p>
          <a:p>
            <a:r>
              <a:rPr lang="en-GB" dirty="0"/>
              <a:t>Aimee – VJS Family Group</a:t>
            </a:r>
          </a:p>
          <a:p>
            <a:r>
              <a:rPr lang="en-GB"/>
              <a:t>Eloise  </a:t>
            </a:r>
            <a:r>
              <a:rPr lang="en-GB" dirty="0"/>
              <a:t>– VJS Family Group</a:t>
            </a:r>
            <a:endParaRPr lang="en-US" dirty="0"/>
          </a:p>
          <a:p>
            <a:endParaRPr lang="en-US" dirty="0"/>
          </a:p>
        </p:txBody>
      </p:sp>
      <p:sp>
        <p:nvSpPr>
          <p:cNvPr id="9" name="TextBox 8"/>
          <p:cNvSpPr txBox="1"/>
          <p:nvPr/>
        </p:nvSpPr>
        <p:spPr>
          <a:xfrm>
            <a:off x="5334860" y="6231068"/>
            <a:ext cx="5182328" cy="338554"/>
          </a:xfrm>
          <a:prstGeom prst="rect">
            <a:avLst/>
          </a:prstGeom>
          <a:noFill/>
        </p:spPr>
        <p:txBody>
          <a:bodyPr wrap="none" rtlCol="0">
            <a:spAutoFit/>
          </a:bodyPr>
          <a:lstStyle/>
          <a:p>
            <a:r>
              <a:rPr lang="en-US" sz="1600" dirty="0"/>
              <a:t>Supporting schools, strengthening families, enabling change</a:t>
            </a:r>
          </a:p>
        </p:txBody>
      </p:sp>
      <p:sp>
        <p:nvSpPr>
          <p:cNvPr id="2" name="TextBox 1">
            <a:extLst>
              <a:ext uri="{FF2B5EF4-FFF2-40B4-BE49-F238E27FC236}">
                <a16:creationId xmlns:a16="http://schemas.microsoft.com/office/drawing/2014/main" id="{8871A63B-5128-6943-8F00-2AFEE106CD8C}"/>
              </a:ext>
            </a:extLst>
          </p:cNvPr>
          <p:cNvSpPr txBox="1"/>
          <p:nvPr/>
        </p:nvSpPr>
        <p:spPr>
          <a:xfrm>
            <a:off x="220718" y="496637"/>
            <a:ext cx="6757008" cy="369332"/>
          </a:xfrm>
          <a:prstGeom prst="rect">
            <a:avLst/>
          </a:prstGeom>
          <a:noFill/>
        </p:spPr>
        <p:txBody>
          <a:bodyPr wrap="square" rtlCol="0">
            <a:spAutoFit/>
          </a:bodyPr>
          <a:lstStyle/>
          <a:p>
            <a:r>
              <a:rPr lang="en-US" dirty="0"/>
              <a:t>BACP CYP&amp;F conference 22/02/20</a:t>
            </a:r>
          </a:p>
        </p:txBody>
      </p:sp>
    </p:spTree>
    <p:extLst>
      <p:ext uri="{BB962C8B-B14F-4D97-AF65-F5344CB8AC3E}">
        <p14:creationId xmlns:p14="http://schemas.microsoft.com/office/powerpoint/2010/main" val="55529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8900" y="1010843"/>
            <a:ext cx="5596927" cy="646331"/>
          </a:xfrm>
          <a:prstGeom prst="rect">
            <a:avLst/>
          </a:prstGeom>
          <a:noFill/>
        </p:spPr>
        <p:txBody>
          <a:bodyPr wrap="square" rtlCol="0">
            <a:spAutoFit/>
          </a:bodyPr>
          <a:lstStyle/>
          <a:p>
            <a:r>
              <a:rPr lang="en-US" sz="3600" b="1" dirty="0"/>
              <a:t>Lineage &amp; evidence base</a:t>
            </a:r>
          </a:p>
        </p:txBody>
      </p:sp>
      <p:sp>
        <p:nvSpPr>
          <p:cNvPr id="5" name="TextBox 4"/>
          <p:cNvSpPr txBox="1"/>
          <p:nvPr/>
        </p:nvSpPr>
        <p:spPr>
          <a:xfrm>
            <a:off x="2488899" y="2391189"/>
            <a:ext cx="7058348" cy="3108544"/>
          </a:xfrm>
          <a:prstGeom prst="rect">
            <a:avLst/>
          </a:prstGeom>
          <a:noFill/>
        </p:spPr>
        <p:txBody>
          <a:bodyPr wrap="square" rtlCol="0">
            <a:spAutoFit/>
          </a:bodyPr>
          <a:lstStyle/>
          <a:p>
            <a:r>
              <a:rPr lang="en-US" sz="2000" dirty="0" err="1"/>
              <a:t>Asen</a:t>
            </a:r>
            <a:r>
              <a:rPr lang="en-US" sz="2000" dirty="0"/>
              <a:t>, Dawson, McHugh at The Marlborough Family Service, St John’s Wood.</a:t>
            </a:r>
          </a:p>
          <a:p>
            <a:endParaRPr lang="en-US" sz="2000" dirty="0"/>
          </a:p>
          <a:p>
            <a:r>
              <a:rPr lang="en-US" sz="2000" dirty="0"/>
              <a:t>MMFTGs in ECM  / Aiming High (2007) / New Horizons (2009)</a:t>
            </a:r>
          </a:p>
          <a:p>
            <a:endParaRPr lang="en-US" sz="2000" dirty="0"/>
          </a:p>
          <a:p>
            <a:r>
              <a:rPr lang="en-US" sz="2000" dirty="0"/>
              <a:t>Morris et al  ‘Families changing families: The protective function of multi-family therapy for children in education’ </a:t>
            </a:r>
          </a:p>
          <a:p>
            <a:r>
              <a:rPr lang="en-US" sz="2000" i="1" dirty="0"/>
              <a:t>Clinical Child Psychology and Psychiatry </a:t>
            </a:r>
            <a:r>
              <a:rPr lang="en-US" sz="2000" dirty="0"/>
              <a:t>0(0) 1–16 , 2013 </a:t>
            </a:r>
          </a:p>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18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488642" y="857172"/>
            <a:ext cx="5514535" cy="584776"/>
          </a:xfrm>
          <a:prstGeom prst="rect">
            <a:avLst/>
          </a:prstGeom>
          <a:noFill/>
        </p:spPr>
        <p:txBody>
          <a:bodyPr wrap="square" rtlCol="0">
            <a:spAutoFit/>
          </a:bodyPr>
          <a:lstStyle/>
          <a:p>
            <a:r>
              <a:rPr lang="en-US" sz="3200" b="1" dirty="0"/>
              <a:t>SFW Family Groups</a:t>
            </a:r>
          </a:p>
        </p:txBody>
      </p:sp>
      <p:sp>
        <p:nvSpPr>
          <p:cNvPr id="5" name="TextBox 4"/>
          <p:cNvSpPr txBox="1"/>
          <p:nvPr/>
        </p:nvSpPr>
        <p:spPr>
          <a:xfrm>
            <a:off x="2488642" y="1477866"/>
            <a:ext cx="7877907" cy="4924425"/>
          </a:xfrm>
          <a:prstGeom prst="rect">
            <a:avLst/>
          </a:prstGeom>
          <a:noFill/>
        </p:spPr>
        <p:txBody>
          <a:bodyPr wrap="square" rtlCol="0">
            <a:spAutoFit/>
          </a:bodyPr>
          <a:lstStyle/>
          <a:p>
            <a:r>
              <a:rPr lang="en-US" sz="2000" dirty="0"/>
              <a:t>Mark Griffiths trained with Neil Dawson &amp; Brenda McHugh.</a:t>
            </a:r>
          </a:p>
          <a:p>
            <a:r>
              <a:rPr lang="en-US" sz="2000" dirty="0"/>
              <a:t>SFW founded in 2009, with launch March 2010</a:t>
            </a:r>
          </a:p>
          <a:p>
            <a:r>
              <a:rPr lang="en-US" sz="2000" dirty="0"/>
              <a:t>Paul Hamlyn Foundation commissioned 3 groups for 3 years (June 2010)</a:t>
            </a:r>
          </a:p>
          <a:p>
            <a:r>
              <a:rPr lang="en-US" sz="2000" dirty="0"/>
              <a:t>Office for Public Management appointed to evaluate the project </a:t>
            </a:r>
          </a:p>
          <a:p>
            <a:r>
              <a:rPr lang="en-US" sz="2000" dirty="0"/>
              <a:t>Project Oracle accreditation at Level 2 (Feb 2013)</a:t>
            </a:r>
          </a:p>
          <a:p>
            <a:r>
              <a:rPr lang="en-US" sz="2000" dirty="0"/>
              <a:t>Evidence Award winner for Project Oracle (June 2014)</a:t>
            </a:r>
          </a:p>
          <a:p>
            <a:endParaRPr lang="en-US" sz="1200" dirty="0"/>
          </a:p>
          <a:p>
            <a:r>
              <a:rPr lang="en-US" sz="2000" dirty="0"/>
              <a:t>In Sept 2020 SFW will be working in 13 schools in SW London boroughs (KS1&amp;2, mainstream, MLD &amp; SEMH)</a:t>
            </a:r>
          </a:p>
          <a:p>
            <a:endParaRPr lang="en-US" sz="1200" dirty="0"/>
          </a:p>
          <a:p>
            <a:pPr marL="342900" indent="-342900">
              <a:buFont typeface="Arial"/>
              <a:buChar char="•"/>
            </a:pPr>
            <a:r>
              <a:rPr lang="en-US" sz="2000" dirty="0"/>
              <a:t>Logic Model</a:t>
            </a:r>
          </a:p>
          <a:p>
            <a:pPr marL="342900" indent="-342900">
              <a:buFont typeface="Arial"/>
              <a:buChar char="•"/>
            </a:pPr>
            <a:r>
              <a:rPr lang="en-US" sz="2000" dirty="0"/>
              <a:t>Handbook </a:t>
            </a:r>
            <a:r>
              <a:rPr lang="mr-IN" sz="2000" dirty="0"/>
              <a:t>–</a:t>
            </a:r>
            <a:r>
              <a:rPr lang="en-US" sz="2000" dirty="0"/>
              <a:t> Family Group in a Box</a:t>
            </a:r>
          </a:p>
          <a:p>
            <a:pPr marL="342900" indent="-342900">
              <a:buFont typeface="Arial"/>
              <a:buChar char="•"/>
            </a:pPr>
            <a:r>
              <a:rPr lang="en-US" sz="2000" dirty="0"/>
              <a:t>Theory of Change</a:t>
            </a:r>
          </a:p>
          <a:p>
            <a:endParaRPr lang="en-US" sz="1200" dirty="0"/>
          </a:p>
          <a:p>
            <a:r>
              <a:rPr lang="en-US" sz="2000" dirty="0"/>
              <a:t>Cabinet Office funded LSF project in 2016/17: revised logic model with UCL &amp; expert adviser; Moira Forrester research project; new business plan</a:t>
            </a:r>
          </a:p>
          <a:p>
            <a:endParaRPr lang="en-US" dirty="0"/>
          </a:p>
        </p:txBody>
      </p:sp>
    </p:spTree>
    <p:extLst>
      <p:ext uri="{BB962C8B-B14F-4D97-AF65-F5344CB8AC3E}">
        <p14:creationId xmlns:p14="http://schemas.microsoft.com/office/powerpoint/2010/main" val="2688736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39910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647412" y="716979"/>
            <a:ext cx="7032616" cy="584775"/>
          </a:xfrm>
          <a:prstGeom prst="rect">
            <a:avLst/>
          </a:prstGeom>
          <a:noFill/>
        </p:spPr>
        <p:txBody>
          <a:bodyPr wrap="square" rtlCol="0">
            <a:spAutoFit/>
          </a:bodyPr>
          <a:lstStyle/>
          <a:p>
            <a:r>
              <a:rPr lang="en-US" sz="3200" b="1" dirty="0"/>
              <a:t>OPM on Impacts after a 3-yr evaluation</a:t>
            </a:r>
          </a:p>
        </p:txBody>
      </p:sp>
      <p:sp>
        <p:nvSpPr>
          <p:cNvPr id="5" name="Rectangle 4"/>
          <p:cNvSpPr/>
          <p:nvPr/>
        </p:nvSpPr>
        <p:spPr>
          <a:xfrm>
            <a:off x="2647413" y="1585492"/>
            <a:ext cx="6668949" cy="4247317"/>
          </a:xfrm>
          <a:prstGeom prst="rect">
            <a:avLst/>
          </a:prstGeom>
        </p:spPr>
        <p:txBody>
          <a:bodyPr wrap="square">
            <a:spAutoFit/>
          </a:bodyPr>
          <a:lstStyle/>
          <a:p>
            <a:r>
              <a:rPr lang="en-US" dirty="0">
                <a:latin typeface="+mj-lt"/>
              </a:rPr>
              <a:t>‘The impacts of Family Group have been uniformly positive and families and schools both strongly endorse the intervention. This is demonstrated in the fact that all three participating schools intend to continue funding their Family Groups after the end of the PHF funding. It is also evident in the willingness of many parents to promote the intervention, by encouraging other parents to join, sitting on the project steering group and volunteering to participate in the evaluation. </a:t>
            </a:r>
          </a:p>
          <a:p>
            <a:endParaRPr lang="en-US" dirty="0">
              <a:latin typeface="+mj-lt"/>
            </a:endParaRPr>
          </a:p>
          <a:p>
            <a:pPr marL="285750" indent="-285750">
              <a:buFont typeface="Arial"/>
              <a:buChar char="•"/>
            </a:pPr>
            <a:r>
              <a:rPr lang="en-US" dirty="0">
                <a:latin typeface="+mj-lt"/>
              </a:rPr>
              <a:t>Parent </a:t>
            </a:r>
            <a:r>
              <a:rPr lang="mr-IN" dirty="0">
                <a:latin typeface="+mj-lt"/>
              </a:rPr>
              <a:t>–</a:t>
            </a:r>
            <a:r>
              <a:rPr lang="en-US" dirty="0">
                <a:latin typeface="+mj-lt"/>
              </a:rPr>
              <a:t>child relationships are improved</a:t>
            </a:r>
          </a:p>
          <a:p>
            <a:pPr marL="285750" indent="-285750">
              <a:buFont typeface="Arial"/>
              <a:buChar char="•"/>
            </a:pPr>
            <a:r>
              <a:rPr lang="en-US" dirty="0">
                <a:latin typeface="+mj-lt"/>
              </a:rPr>
              <a:t>Children experience improved emotional wellbeing, behaviour and learning</a:t>
            </a:r>
          </a:p>
          <a:p>
            <a:pPr marL="285750" indent="-285750">
              <a:buFont typeface="Arial"/>
              <a:buChar char="•"/>
            </a:pPr>
            <a:r>
              <a:rPr lang="en-US" dirty="0">
                <a:latin typeface="+mj-lt"/>
              </a:rPr>
              <a:t>Schools report improved relationships with parents and children</a:t>
            </a:r>
          </a:p>
          <a:p>
            <a:endParaRPr lang="en-US" dirty="0">
              <a:latin typeface="+mj-lt"/>
            </a:endParaRPr>
          </a:p>
          <a:p>
            <a:r>
              <a:rPr lang="en-US" dirty="0">
                <a:latin typeface="+mj-lt"/>
              </a:rPr>
              <a:t>OPM 2014</a:t>
            </a:r>
          </a:p>
        </p:txBody>
      </p:sp>
    </p:spTree>
    <p:extLst>
      <p:ext uri="{BB962C8B-B14F-4D97-AF65-F5344CB8AC3E}">
        <p14:creationId xmlns:p14="http://schemas.microsoft.com/office/powerpoint/2010/main" val="387420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8229600" cy="1143000"/>
          </a:xfrm>
        </p:spPr>
        <p:txBody>
          <a:bodyPr>
            <a:normAutofit/>
          </a:bodyPr>
          <a:lstStyle/>
          <a:p>
            <a:pPr lvl="0" algn="l"/>
            <a:r>
              <a:rPr lang="en-GB" sz="3200" b="1" dirty="0"/>
              <a:t>Children are better able to… </a:t>
            </a:r>
          </a:p>
        </p:txBody>
      </p:sp>
      <p:sp>
        <p:nvSpPr>
          <p:cNvPr id="3" name="Content Placeholder 2"/>
          <p:cNvSpPr>
            <a:spLocks noGrp="1"/>
          </p:cNvSpPr>
          <p:nvPr>
            <p:ph idx="1"/>
          </p:nvPr>
        </p:nvSpPr>
        <p:spPr/>
        <p:txBody>
          <a:bodyPr>
            <a:normAutofit/>
          </a:bodyPr>
          <a:lstStyle/>
          <a:p>
            <a:pPr lvl="0"/>
            <a:r>
              <a:rPr lang="en-GB" b="1" dirty="0"/>
              <a:t>Manage</a:t>
            </a:r>
            <a:r>
              <a:rPr lang="en-GB" dirty="0"/>
              <a:t> anxiety</a:t>
            </a:r>
          </a:p>
          <a:p>
            <a:pPr lvl="0"/>
            <a:r>
              <a:rPr lang="en-GB" b="1" dirty="0"/>
              <a:t>Seek </a:t>
            </a:r>
            <a:r>
              <a:rPr lang="en-GB" dirty="0"/>
              <a:t>help</a:t>
            </a:r>
          </a:p>
          <a:p>
            <a:pPr lvl="0"/>
            <a:r>
              <a:rPr lang="en-GB" b="1" dirty="0"/>
              <a:t>Trust</a:t>
            </a:r>
            <a:r>
              <a:rPr lang="en-GB" dirty="0"/>
              <a:t> and build relationships</a:t>
            </a:r>
          </a:p>
          <a:p>
            <a:pPr lvl="0"/>
            <a:r>
              <a:rPr lang="en-GB" b="1" dirty="0"/>
              <a:t>Learn</a:t>
            </a:r>
          </a:p>
          <a:p>
            <a:pPr lvl="0"/>
            <a:r>
              <a:rPr lang="en-GB" b="1" dirty="0"/>
              <a:t>Understand</a:t>
            </a:r>
            <a:r>
              <a:rPr lang="en-GB" dirty="0"/>
              <a:t> the boundaries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074" y="1885889"/>
            <a:ext cx="1917602" cy="2556802"/>
          </a:xfrm>
          <a:prstGeom prst="rect">
            <a:avLst/>
          </a:prstGeom>
        </p:spPr>
      </p:pic>
      <p:sp>
        <p:nvSpPr>
          <p:cNvPr id="4" name="Rectangle 3"/>
          <p:cNvSpPr/>
          <p:nvPr/>
        </p:nvSpPr>
        <p:spPr>
          <a:xfrm>
            <a:off x="2167278" y="5443836"/>
            <a:ext cx="5147691" cy="369332"/>
          </a:xfrm>
          <a:prstGeom prst="rect">
            <a:avLst/>
          </a:prstGeom>
        </p:spPr>
        <p:txBody>
          <a:bodyPr wrap="none">
            <a:spAutoFit/>
          </a:bodyPr>
          <a:lstStyle/>
          <a:p>
            <a:pPr lvl="0"/>
            <a:r>
              <a:rPr lang="en-GB" i="1" dirty="0">
                <a:solidFill>
                  <a:schemeClr val="tx1">
                    <a:lumMod val="65000"/>
                    <a:lumOff val="35000"/>
                  </a:schemeClr>
                </a:solidFill>
              </a:rPr>
              <a:t>Dr Mary Richardson, UCL Institute of Education, 2014</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GB" sz="3200" b="1" dirty="0"/>
              <a:t>Family Group helps parents to…</a:t>
            </a:r>
          </a:p>
        </p:txBody>
      </p:sp>
      <p:sp>
        <p:nvSpPr>
          <p:cNvPr id="3" name="Content Placeholder 2"/>
          <p:cNvSpPr>
            <a:spLocks noGrp="1"/>
          </p:cNvSpPr>
          <p:nvPr>
            <p:ph idx="1"/>
          </p:nvPr>
        </p:nvSpPr>
        <p:spPr>
          <a:xfrm>
            <a:off x="1981200" y="1417639"/>
            <a:ext cx="8229600" cy="4525963"/>
          </a:xfrm>
        </p:spPr>
        <p:txBody>
          <a:bodyPr>
            <a:normAutofit fontScale="92500" lnSpcReduction="10000"/>
          </a:bodyPr>
          <a:lstStyle/>
          <a:p>
            <a:pPr>
              <a:lnSpc>
                <a:spcPct val="120000"/>
              </a:lnSpc>
            </a:pPr>
            <a:r>
              <a:rPr lang="en-GB" b="1" dirty="0"/>
              <a:t>Feel</a:t>
            </a:r>
            <a:r>
              <a:rPr lang="en-GB" dirty="0"/>
              <a:t> safe</a:t>
            </a:r>
          </a:p>
          <a:p>
            <a:pPr>
              <a:lnSpc>
                <a:spcPct val="120000"/>
              </a:lnSpc>
            </a:pPr>
            <a:r>
              <a:rPr lang="en-GB" b="1" dirty="0"/>
              <a:t>Feel</a:t>
            </a:r>
            <a:r>
              <a:rPr lang="en-GB" dirty="0"/>
              <a:t> heard</a:t>
            </a:r>
          </a:p>
          <a:p>
            <a:pPr lvl="0">
              <a:lnSpc>
                <a:spcPct val="120000"/>
              </a:lnSpc>
            </a:pPr>
            <a:r>
              <a:rPr lang="en-GB" b="1" dirty="0"/>
              <a:t>Form</a:t>
            </a:r>
            <a:r>
              <a:rPr lang="en-GB" dirty="0"/>
              <a:t> trusting relationships</a:t>
            </a:r>
          </a:p>
          <a:p>
            <a:pPr lvl="0">
              <a:lnSpc>
                <a:spcPct val="120000"/>
              </a:lnSpc>
            </a:pPr>
            <a:r>
              <a:rPr lang="en-GB" b="1" dirty="0"/>
              <a:t>Grow</a:t>
            </a:r>
            <a:r>
              <a:rPr lang="en-GB" dirty="0"/>
              <a:t> in confidence</a:t>
            </a:r>
          </a:p>
          <a:p>
            <a:pPr lvl="0">
              <a:lnSpc>
                <a:spcPct val="120000"/>
              </a:lnSpc>
            </a:pPr>
            <a:r>
              <a:rPr lang="en-GB" b="1" dirty="0"/>
              <a:t>Learn</a:t>
            </a:r>
            <a:r>
              <a:rPr lang="en-GB" dirty="0"/>
              <a:t> new skills </a:t>
            </a:r>
          </a:p>
          <a:p>
            <a:pPr lvl="0">
              <a:lnSpc>
                <a:spcPct val="120000"/>
              </a:lnSpc>
            </a:pPr>
            <a:r>
              <a:rPr lang="en-GB" b="1" dirty="0"/>
              <a:t>Understand</a:t>
            </a:r>
            <a:br>
              <a:rPr lang="en-GB" dirty="0"/>
            </a:br>
            <a:r>
              <a:rPr lang="en-GB" dirty="0"/>
              <a:t>their children’s needs/anxieties</a:t>
            </a:r>
          </a:p>
          <a:p>
            <a:pPr lvl="0">
              <a:lnSpc>
                <a:spcPct val="120000"/>
              </a:lnSpc>
            </a:pPr>
            <a:r>
              <a:rPr lang="en-GB" b="1" dirty="0"/>
              <a:t>Manage</a:t>
            </a:r>
            <a:r>
              <a:rPr lang="en-GB" dirty="0"/>
              <a:t> rather than react to challenges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466" y="2828835"/>
            <a:ext cx="1302334" cy="19899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113" y="2828836"/>
            <a:ext cx="1302334" cy="198996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10"/>
          <p:cNvSpPr/>
          <p:nvPr/>
        </p:nvSpPr>
        <p:spPr>
          <a:xfrm>
            <a:off x="2167278" y="5907088"/>
            <a:ext cx="5147691" cy="369332"/>
          </a:xfrm>
          <a:prstGeom prst="rect">
            <a:avLst/>
          </a:prstGeom>
        </p:spPr>
        <p:txBody>
          <a:bodyPr wrap="none">
            <a:spAutoFit/>
          </a:bodyPr>
          <a:lstStyle/>
          <a:p>
            <a:pPr lvl="0"/>
            <a:r>
              <a:rPr lang="en-GB" i="1" dirty="0">
                <a:solidFill>
                  <a:schemeClr val="tx1">
                    <a:lumMod val="65000"/>
                    <a:lumOff val="35000"/>
                  </a:schemeClr>
                </a:solidFill>
              </a:rPr>
              <a:t>Dr Mary Richardson, UCL Institute of Education, 2014</a:t>
            </a:r>
          </a:p>
        </p:txBody>
      </p:sp>
    </p:spTree>
    <p:extLst>
      <p:ext uri="{BB962C8B-B14F-4D97-AF65-F5344CB8AC3E}">
        <p14:creationId xmlns:p14="http://schemas.microsoft.com/office/powerpoint/2010/main" val="158698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l"/>
            <a:r>
              <a:rPr lang="en-GB" sz="3200" b="1" dirty="0"/>
              <a:t>Family Group helps school to…</a:t>
            </a:r>
          </a:p>
        </p:txBody>
      </p:sp>
      <p:sp>
        <p:nvSpPr>
          <p:cNvPr id="3" name="Content Placeholder 2"/>
          <p:cNvSpPr>
            <a:spLocks noGrp="1"/>
          </p:cNvSpPr>
          <p:nvPr>
            <p:ph idx="1"/>
          </p:nvPr>
        </p:nvSpPr>
        <p:spPr>
          <a:xfrm>
            <a:off x="2044528" y="1417639"/>
            <a:ext cx="8166272" cy="4003675"/>
          </a:xfrm>
        </p:spPr>
        <p:txBody>
          <a:bodyPr>
            <a:normAutofit fontScale="92500" lnSpcReduction="10000"/>
          </a:bodyPr>
          <a:lstStyle/>
          <a:p>
            <a:pPr lvl="0">
              <a:lnSpc>
                <a:spcPct val="120000"/>
              </a:lnSpc>
            </a:pPr>
            <a:r>
              <a:rPr lang="en-GB" b="1" dirty="0"/>
              <a:t>Build</a:t>
            </a:r>
            <a:r>
              <a:rPr lang="en-GB" dirty="0"/>
              <a:t> Communities</a:t>
            </a:r>
          </a:p>
          <a:p>
            <a:pPr lvl="0">
              <a:lnSpc>
                <a:spcPct val="120000"/>
              </a:lnSpc>
            </a:pPr>
            <a:r>
              <a:rPr lang="en-GB" b="1" dirty="0"/>
              <a:t>Improve</a:t>
            </a:r>
            <a:r>
              <a:rPr lang="en-GB" dirty="0"/>
              <a:t> relationships with families</a:t>
            </a:r>
          </a:p>
          <a:p>
            <a:pPr lvl="0">
              <a:lnSpc>
                <a:spcPct val="120000"/>
              </a:lnSpc>
            </a:pPr>
            <a:r>
              <a:rPr lang="en-GB" b="1" dirty="0"/>
              <a:t>Access</a:t>
            </a:r>
            <a:r>
              <a:rPr lang="en-GB" dirty="0"/>
              <a:t> expert advice &amp; training</a:t>
            </a:r>
          </a:p>
          <a:p>
            <a:pPr lvl="0">
              <a:lnSpc>
                <a:spcPct val="120000"/>
              </a:lnSpc>
            </a:pPr>
            <a:r>
              <a:rPr lang="en-GB" b="1" dirty="0"/>
              <a:t>Understand</a:t>
            </a:r>
            <a:r>
              <a:rPr lang="en-GB" dirty="0"/>
              <a:t> how to help </a:t>
            </a:r>
            <a:br>
              <a:rPr lang="en-GB" dirty="0"/>
            </a:br>
            <a:r>
              <a:rPr lang="en-GB" dirty="0"/>
              <a:t>in difficult circumstances</a:t>
            </a:r>
          </a:p>
          <a:p>
            <a:pPr lvl="0">
              <a:lnSpc>
                <a:spcPct val="120000"/>
              </a:lnSpc>
            </a:pPr>
            <a:r>
              <a:rPr lang="en-GB" b="1" dirty="0"/>
              <a:t>Look</a:t>
            </a:r>
            <a:r>
              <a:rPr lang="en-GB" dirty="0"/>
              <a:t> at alternative methods of teaching</a:t>
            </a:r>
          </a:p>
          <a:p>
            <a:pPr lvl="0">
              <a:lnSpc>
                <a:spcPct val="120000"/>
              </a:lnSpc>
            </a:pPr>
            <a:r>
              <a:rPr lang="en-GB" b="1" dirty="0"/>
              <a:t>Encourage</a:t>
            </a:r>
            <a:r>
              <a:rPr lang="en-GB" dirty="0"/>
              <a:t> teamwork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7177" y="2876637"/>
            <a:ext cx="1094046" cy="16717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4217" y="2876637"/>
            <a:ext cx="1094046" cy="16717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2340442" y="5613169"/>
            <a:ext cx="5147691" cy="369332"/>
          </a:xfrm>
          <a:prstGeom prst="rect">
            <a:avLst/>
          </a:prstGeom>
        </p:spPr>
        <p:txBody>
          <a:bodyPr wrap="none">
            <a:spAutoFit/>
          </a:bodyPr>
          <a:lstStyle/>
          <a:p>
            <a:pPr lvl="0"/>
            <a:r>
              <a:rPr lang="en-GB" i="1" dirty="0">
                <a:solidFill>
                  <a:schemeClr val="tx1">
                    <a:lumMod val="65000"/>
                    <a:lumOff val="35000"/>
                  </a:schemeClr>
                </a:solidFill>
              </a:rPr>
              <a:t>Dr Mary Richardson, UCL Institute of Education, 2014</a:t>
            </a:r>
          </a:p>
        </p:txBody>
      </p:sp>
    </p:spTree>
    <p:extLst>
      <p:ext uri="{BB962C8B-B14F-4D97-AF65-F5344CB8AC3E}">
        <p14:creationId xmlns:p14="http://schemas.microsoft.com/office/powerpoint/2010/main" val="137481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82286" y="960527"/>
            <a:ext cx="7114940" cy="5355312"/>
          </a:xfrm>
          <a:prstGeom prst="rect">
            <a:avLst/>
          </a:prstGeom>
          <a:noFill/>
        </p:spPr>
        <p:txBody>
          <a:bodyPr wrap="square" rtlCol="0">
            <a:spAutoFit/>
          </a:bodyPr>
          <a:lstStyle/>
          <a:p>
            <a:r>
              <a:rPr lang="en-US" sz="3200" b="1" dirty="0"/>
              <a:t>Keys to success</a:t>
            </a:r>
          </a:p>
          <a:p>
            <a:endParaRPr lang="en-US" sz="2000" dirty="0"/>
          </a:p>
          <a:p>
            <a:pPr marL="285750" indent="-285750">
              <a:buFont typeface="Arial" panose="020B0604020202020204" pitchFamily="34" charset="0"/>
              <a:buChar char="•"/>
            </a:pPr>
            <a:r>
              <a:rPr lang="en-US" sz="2000" dirty="0"/>
              <a:t>Safety first</a:t>
            </a:r>
          </a:p>
          <a:p>
            <a:pPr marL="285750" indent="-285750">
              <a:buFont typeface="Arial" panose="020B0604020202020204" pitchFamily="34" charset="0"/>
              <a:buChar char="•"/>
            </a:pPr>
            <a:r>
              <a:rPr lang="en-US" sz="2000" dirty="0"/>
              <a:t>Partnership</a:t>
            </a:r>
          </a:p>
          <a:p>
            <a:pPr marL="285750" indent="-285750">
              <a:buFont typeface="Arial" panose="020B0604020202020204" pitchFamily="34" charset="0"/>
              <a:buChar char="•"/>
            </a:pPr>
            <a:r>
              <a:rPr lang="en-US" sz="2000" dirty="0"/>
              <a:t>Co-productive ethos</a:t>
            </a:r>
          </a:p>
          <a:p>
            <a:pPr marL="285750" indent="-285750">
              <a:buFont typeface="Arial" panose="020B0604020202020204" pitchFamily="34" charset="0"/>
              <a:buChar char="•"/>
            </a:pPr>
            <a:r>
              <a:rPr lang="en-US" sz="2000" dirty="0"/>
              <a:t>Families helping families</a:t>
            </a:r>
          </a:p>
          <a:p>
            <a:pPr marL="285750" indent="-285750">
              <a:buFont typeface="Arial" panose="020B0604020202020204" pitchFamily="34" charset="0"/>
              <a:buChar char="•"/>
            </a:pPr>
            <a:r>
              <a:rPr lang="en-US" sz="2000" dirty="0"/>
              <a:t>Open-ended</a:t>
            </a:r>
          </a:p>
          <a:p>
            <a:pPr marL="285750" indent="-285750">
              <a:buFont typeface="Arial" panose="020B0604020202020204" pitchFamily="34" charset="0"/>
              <a:buChar char="•"/>
            </a:pPr>
            <a:r>
              <a:rPr lang="en-US" sz="2000" dirty="0"/>
              <a:t>Outcome-focused / Target driven: practical</a:t>
            </a:r>
          </a:p>
          <a:p>
            <a:pPr marL="285750" indent="-285750">
              <a:buFont typeface="Arial" panose="020B0604020202020204" pitchFamily="34" charset="0"/>
              <a:buChar char="•"/>
            </a:pPr>
            <a:r>
              <a:rPr lang="en-US" sz="2000" dirty="0"/>
              <a:t>Experience of containment</a:t>
            </a:r>
          </a:p>
          <a:p>
            <a:pPr marL="285750" indent="-285750">
              <a:buFont typeface="Arial" panose="020B0604020202020204" pitchFamily="34" charset="0"/>
              <a:buChar char="•"/>
            </a:pPr>
            <a:r>
              <a:rPr lang="en-US" sz="2000" dirty="0"/>
              <a:t>Experimental: relational capacity is enhanced</a:t>
            </a:r>
          </a:p>
          <a:p>
            <a:pPr marL="285750" indent="-285750">
              <a:buFont typeface="Arial" panose="020B0604020202020204" pitchFamily="34" charset="0"/>
              <a:buChar char="•"/>
            </a:pPr>
            <a:r>
              <a:rPr lang="en-US" sz="2000" dirty="0"/>
              <a:t>Analytical and reflective</a:t>
            </a:r>
          </a:p>
          <a:p>
            <a:pPr marL="285750" indent="-285750">
              <a:buFont typeface="Arial" panose="020B0604020202020204" pitchFamily="34" charset="0"/>
              <a:buChar char="•"/>
            </a:pPr>
            <a:r>
              <a:rPr lang="en-US" sz="2000" dirty="0"/>
              <a:t>Systemic</a:t>
            </a:r>
          </a:p>
          <a:p>
            <a:endParaRPr lang="en-US" dirty="0"/>
          </a:p>
          <a:p>
            <a:endParaRPr lang="en-US" dirty="0"/>
          </a:p>
          <a:p>
            <a:r>
              <a:rPr lang="en-US" b="1" dirty="0">
                <a:hlinkClick r:id="rId3"/>
              </a:rPr>
              <a:t>Voices from Family Group </a:t>
            </a:r>
            <a:endParaRPr lang="en-US" b="1" dirty="0"/>
          </a:p>
          <a:p>
            <a:endParaRPr lang="en-US"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7533" y="1793402"/>
            <a:ext cx="7018362" cy="4031873"/>
          </a:xfrm>
          <a:prstGeom prst="rect">
            <a:avLst/>
          </a:prstGeom>
        </p:spPr>
        <p:txBody>
          <a:bodyPr wrap="square">
            <a:spAutoFit/>
          </a:bodyPr>
          <a:lstStyle/>
          <a:p>
            <a:pPr marL="457200" indent="-457200">
              <a:buFont typeface="Arial"/>
              <a:buChar char="•"/>
            </a:pPr>
            <a:r>
              <a:rPr lang="en-GB" sz="3200" dirty="0">
                <a:solidFill>
                  <a:schemeClr val="tx1">
                    <a:lumMod val="65000"/>
                    <a:lumOff val="35000"/>
                  </a:schemeClr>
                </a:solidFill>
              </a:rPr>
              <a:t>What is Family Group? The model, the lineage, the evidence base &amp; impacts</a:t>
            </a:r>
          </a:p>
          <a:p>
            <a:pPr marL="457200" indent="-457200">
              <a:buFont typeface="Arial"/>
              <a:buChar char="•"/>
            </a:pPr>
            <a:endParaRPr lang="en-GB" sz="3200" dirty="0"/>
          </a:p>
          <a:p>
            <a:pPr marL="457200" indent="-457200">
              <a:buFont typeface="Arial"/>
              <a:buChar char="•"/>
            </a:pPr>
            <a:r>
              <a:rPr lang="en-GB" sz="3200" dirty="0"/>
              <a:t>The user voice</a:t>
            </a:r>
          </a:p>
          <a:p>
            <a:r>
              <a:rPr lang="en-GB" sz="3200" dirty="0"/>
              <a:t>	Aimee &amp; Eloise</a:t>
            </a:r>
          </a:p>
          <a:p>
            <a:endParaRPr lang="en-GB" sz="3200" dirty="0"/>
          </a:p>
          <a:p>
            <a:pPr marL="457200" indent="-457200">
              <a:buFont typeface="Arial"/>
              <a:buChar char="•"/>
            </a:pPr>
            <a:r>
              <a:rPr lang="en-GB" sz="3200" dirty="0"/>
              <a:t>Our Theory of Change</a:t>
            </a:r>
          </a:p>
          <a:p>
            <a:pPr marL="457200" indent="-457200">
              <a:buFont typeface="Arial"/>
              <a:buChar char="•"/>
            </a:pPr>
            <a:r>
              <a:rPr lang="en-GB" sz="3200" dirty="0"/>
              <a:t>Q&amp;A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847533" y="1208626"/>
            <a:ext cx="2289008" cy="584776"/>
          </a:xfrm>
          <a:prstGeom prst="rect">
            <a:avLst/>
          </a:prstGeom>
          <a:noFill/>
        </p:spPr>
        <p:txBody>
          <a:bodyPr wrap="none" rtlCol="0">
            <a:spAutoFit/>
          </a:bodyPr>
          <a:lstStyle/>
          <a:p>
            <a:r>
              <a:rPr lang="en-US" sz="3200" b="1" dirty="0"/>
              <a:t>Session Plan</a:t>
            </a:r>
          </a:p>
        </p:txBody>
      </p:sp>
    </p:spTree>
    <p:extLst>
      <p:ext uri="{BB962C8B-B14F-4D97-AF65-F5344CB8AC3E}">
        <p14:creationId xmlns:p14="http://schemas.microsoft.com/office/powerpoint/2010/main" val="301198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stretch>
            <a:fillRect/>
          </a:stretch>
        </p:blipFill>
        <p:spPr>
          <a:xfrm rot="19106620">
            <a:off x="3148451" y="2777452"/>
            <a:ext cx="2529073" cy="1894363"/>
          </a:xfrm>
          <a:prstGeom prst="rect">
            <a:avLst/>
          </a:prstGeom>
        </p:spPr>
      </p:pic>
      <p:sp>
        <p:nvSpPr>
          <p:cNvPr id="5" name="TextBox 4"/>
          <p:cNvSpPr txBox="1"/>
          <p:nvPr/>
        </p:nvSpPr>
        <p:spPr>
          <a:xfrm>
            <a:off x="2417454" y="4075614"/>
            <a:ext cx="1095172" cy="400110"/>
          </a:xfrm>
          <a:prstGeom prst="rect">
            <a:avLst/>
          </a:prstGeom>
          <a:noFill/>
        </p:spPr>
        <p:txBody>
          <a:bodyPr wrap="none" rtlCol="0">
            <a:spAutoFit/>
          </a:bodyPr>
          <a:lstStyle/>
          <a:p>
            <a:r>
              <a:rPr lang="en-US" sz="2000" b="1" dirty="0"/>
              <a:t>Reactive</a:t>
            </a:r>
          </a:p>
        </p:txBody>
      </p:sp>
      <p:sp>
        <p:nvSpPr>
          <p:cNvPr id="6" name="TextBox 5"/>
          <p:cNvSpPr txBox="1"/>
          <p:nvPr/>
        </p:nvSpPr>
        <p:spPr>
          <a:xfrm>
            <a:off x="8605797" y="1948406"/>
            <a:ext cx="1237388" cy="400110"/>
          </a:xfrm>
          <a:prstGeom prst="rect">
            <a:avLst/>
          </a:prstGeom>
          <a:noFill/>
        </p:spPr>
        <p:txBody>
          <a:bodyPr wrap="none" rtlCol="0">
            <a:spAutoFit/>
          </a:bodyPr>
          <a:lstStyle/>
          <a:p>
            <a:r>
              <a:rPr lang="en-US" sz="2000" b="1" dirty="0"/>
              <a:t>Reflective</a:t>
            </a:r>
          </a:p>
        </p:txBody>
      </p:sp>
      <p:sp>
        <p:nvSpPr>
          <p:cNvPr id="7" name="TextBox 6"/>
          <p:cNvSpPr txBox="1"/>
          <p:nvPr/>
        </p:nvSpPr>
        <p:spPr>
          <a:xfrm rot="12207960" flipV="1">
            <a:off x="3259488" y="4760272"/>
            <a:ext cx="1200709" cy="307777"/>
          </a:xfrm>
          <a:prstGeom prst="rect">
            <a:avLst/>
          </a:prstGeom>
          <a:noFill/>
        </p:spPr>
        <p:txBody>
          <a:bodyPr wrap="square" rtlCol="0">
            <a:spAutoFit/>
          </a:bodyPr>
          <a:lstStyle/>
          <a:p>
            <a:r>
              <a:rPr lang="en-US" sz="1400" dirty="0"/>
              <a:t>Hyper-vigilant</a:t>
            </a:r>
          </a:p>
        </p:txBody>
      </p:sp>
      <p:sp>
        <p:nvSpPr>
          <p:cNvPr id="9" name="TextBox 8"/>
          <p:cNvSpPr txBox="1"/>
          <p:nvPr/>
        </p:nvSpPr>
        <p:spPr>
          <a:xfrm rot="1074922">
            <a:off x="4389090" y="4955833"/>
            <a:ext cx="880983" cy="307777"/>
          </a:xfrm>
          <a:prstGeom prst="rect">
            <a:avLst/>
          </a:prstGeom>
          <a:noFill/>
        </p:spPr>
        <p:txBody>
          <a:bodyPr wrap="none" rtlCol="0">
            <a:spAutoFit/>
          </a:bodyPr>
          <a:lstStyle/>
          <a:p>
            <a:r>
              <a:rPr lang="en-US" sz="1400" dirty="0"/>
              <a:t>impulsive</a:t>
            </a:r>
          </a:p>
        </p:txBody>
      </p:sp>
      <p:sp>
        <p:nvSpPr>
          <p:cNvPr id="10" name="TextBox 9"/>
          <p:cNvSpPr txBox="1"/>
          <p:nvPr/>
        </p:nvSpPr>
        <p:spPr>
          <a:xfrm rot="19463899">
            <a:off x="1794367" y="5000475"/>
            <a:ext cx="1005641" cy="307777"/>
          </a:xfrm>
          <a:prstGeom prst="rect">
            <a:avLst/>
          </a:prstGeom>
          <a:noFill/>
        </p:spPr>
        <p:txBody>
          <a:bodyPr wrap="none" rtlCol="0">
            <a:spAutoFit/>
          </a:bodyPr>
          <a:lstStyle/>
          <a:p>
            <a:r>
              <a:rPr lang="en-US" sz="1400" dirty="0"/>
              <a:t>Withdrawn</a:t>
            </a:r>
          </a:p>
        </p:txBody>
      </p:sp>
      <p:sp>
        <p:nvSpPr>
          <p:cNvPr id="11" name="TextBox 10"/>
          <p:cNvSpPr txBox="1"/>
          <p:nvPr/>
        </p:nvSpPr>
        <p:spPr>
          <a:xfrm rot="20728142">
            <a:off x="1637971" y="4335481"/>
            <a:ext cx="822423" cy="307777"/>
          </a:xfrm>
          <a:prstGeom prst="rect">
            <a:avLst/>
          </a:prstGeom>
          <a:noFill/>
        </p:spPr>
        <p:txBody>
          <a:bodyPr wrap="none" rtlCol="0">
            <a:spAutoFit/>
          </a:bodyPr>
          <a:lstStyle/>
          <a:p>
            <a:r>
              <a:rPr lang="en-US" sz="1400" dirty="0"/>
              <a:t>avoidant</a:t>
            </a:r>
          </a:p>
        </p:txBody>
      </p:sp>
      <p:sp>
        <p:nvSpPr>
          <p:cNvPr id="12" name="TextBox 11"/>
          <p:cNvSpPr txBox="1"/>
          <p:nvPr/>
        </p:nvSpPr>
        <p:spPr>
          <a:xfrm rot="1313384">
            <a:off x="3967696" y="4553324"/>
            <a:ext cx="1044389" cy="307777"/>
          </a:xfrm>
          <a:prstGeom prst="rect">
            <a:avLst/>
          </a:prstGeom>
          <a:noFill/>
        </p:spPr>
        <p:txBody>
          <a:bodyPr wrap="none" rtlCol="0">
            <a:spAutoFit/>
          </a:bodyPr>
          <a:lstStyle/>
          <a:p>
            <a:r>
              <a:rPr lang="en-US" sz="1400" dirty="0"/>
              <a:t>provocative</a:t>
            </a:r>
          </a:p>
        </p:txBody>
      </p:sp>
      <p:sp>
        <p:nvSpPr>
          <p:cNvPr id="13" name="TextBox 12"/>
          <p:cNvSpPr txBox="1"/>
          <p:nvPr/>
        </p:nvSpPr>
        <p:spPr>
          <a:xfrm rot="2102519">
            <a:off x="2371294" y="5355778"/>
            <a:ext cx="3983633" cy="276999"/>
          </a:xfrm>
          <a:prstGeom prst="rect">
            <a:avLst/>
          </a:prstGeom>
          <a:noFill/>
        </p:spPr>
        <p:txBody>
          <a:bodyPr wrap="none" rtlCol="0">
            <a:spAutoFit/>
          </a:bodyPr>
          <a:lstStyle/>
          <a:p>
            <a:r>
              <a:rPr lang="en-US" sz="1200" dirty="0"/>
              <a:t>Insecurely attached – don’t or can’t feel ‘held’ in relationship</a:t>
            </a:r>
          </a:p>
        </p:txBody>
      </p:sp>
      <p:sp>
        <p:nvSpPr>
          <p:cNvPr id="14" name="TextBox 13"/>
          <p:cNvSpPr txBox="1"/>
          <p:nvPr/>
        </p:nvSpPr>
        <p:spPr>
          <a:xfrm>
            <a:off x="7795219" y="2348516"/>
            <a:ext cx="942648" cy="369332"/>
          </a:xfrm>
          <a:prstGeom prst="rect">
            <a:avLst/>
          </a:prstGeom>
          <a:noFill/>
        </p:spPr>
        <p:txBody>
          <a:bodyPr wrap="none" rtlCol="0">
            <a:spAutoFit/>
          </a:bodyPr>
          <a:lstStyle/>
          <a:p>
            <a:r>
              <a:rPr lang="en-US" dirty="0"/>
              <a:t>resilient</a:t>
            </a:r>
          </a:p>
        </p:txBody>
      </p:sp>
      <p:sp>
        <p:nvSpPr>
          <p:cNvPr id="15" name="TextBox 14"/>
          <p:cNvSpPr txBox="1"/>
          <p:nvPr/>
        </p:nvSpPr>
        <p:spPr>
          <a:xfrm>
            <a:off x="8932322" y="1200652"/>
            <a:ext cx="910864" cy="369332"/>
          </a:xfrm>
          <a:prstGeom prst="rect">
            <a:avLst/>
          </a:prstGeom>
          <a:noFill/>
        </p:spPr>
        <p:txBody>
          <a:bodyPr wrap="none" rtlCol="0">
            <a:spAutoFit/>
          </a:bodyPr>
          <a:lstStyle/>
          <a:p>
            <a:r>
              <a:rPr lang="en-US" dirty="0"/>
              <a:t>rational</a:t>
            </a:r>
          </a:p>
        </p:txBody>
      </p:sp>
      <p:sp>
        <p:nvSpPr>
          <p:cNvPr id="16" name="TextBox 15"/>
          <p:cNvSpPr txBox="1"/>
          <p:nvPr/>
        </p:nvSpPr>
        <p:spPr>
          <a:xfrm>
            <a:off x="7666190" y="1295205"/>
            <a:ext cx="1064940" cy="369332"/>
          </a:xfrm>
          <a:prstGeom prst="rect">
            <a:avLst/>
          </a:prstGeom>
          <a:noFill/>
        </p:spPr>
        <p:txBody>
          <a:bodyPr wrap="none" rtlCol="0">
            <a:spAutoFit/>
          </a:bodyPr>
          <a:lstStyle/>
          <a:p>
            <a:r>
              <a:rPr lang="en-US" dirty="0"/>
              <a:t>empathic</a:t>
            </a:r>
          </a:p>
        </p:txBody>
      </p:sp>
      <p:sp>
        <p:nvSpPr>
          <p:cNvPr id="17" name="TextBox 16"/>
          <p:cNvSpPr txBox="1"/>
          <p:nvPr/>
        </p:nvSpPr>
        <p:spPr>
          <a:xfrm>
            <a:off x="9123694" y="1579074"/>
            <a:ext cx="1599529" cy="369332"/>
          </a:xfrm>
          <a:prstGeom prst="rect">
            <a:avLst/>
          </a:prstGeom>
          <a:noFill/>
        </p:spPr>
        <p:txBody>
          <a:bodyPr wrap="none" rtlCol="0">
            <a:spAutoFit/>
          </a:bodyPr>
          <a:lstStyle/>
          <a:p>
            <a:r>
              <a:rPr lang="en-US" dirty="0"/>
              <a:t>compassionate</a:t>
            </a:r>
          </a:p>
        </p:txBody>
      </p:sp>
      <p:sp>
        <p:nvSpPr>
          <p:cNvPr id="19" name="TextBox 18"/>
          <p:cNvSpPr txBox="1"/>
          <p:nvPr/>
        </p:nvSpPr>
        <p:spPr>
          <a:xfrm rot="1124942">
            <a:off x="3262345" y="4496866"/>
            <a:ext cx="1318340" cy="307777"/>
          </a:xfrm>
          <a:prstGeom prst="rect">
            <a:avLst/>
          </a:prstGeom>
          <a:noFill/>
        </p:spPr>
        <p:txBody>
          <a:bodyPr wrap="none" rtlCol="0">
            <a:spAutoFit/>
          </a:bodyPr>
          <a:lstStyle/>
          <a:p>
            <a:r>
              <a:rPr lang="en-US" sz="1400" dirty="0"/>
              <a:t>confrontational</a:t>
            </a:r>
          </a:p>
        </p:txBody>
      </p:sp>
      <p:sp>
        <p:nvSpPr>
          <p:cNvPr id="20" name="TextBox 19"/>
          <p:cNvSpPr txBox="1"/>
          <p:nvPr/>
        </p:nvSpPr>
        <p:spPr>
          <a:xfrm rot="904795">
            <a:off x="2007898" y="5936771"/>
            <a:ext cx="2839239" cy="276999"/>
          </a:xfrm>
          <a:prstGeom prst="rect">
            <a:avLst/>
          </a:prstGeom>
          <a:noFill/>
        </p:spPr>
        <p:txBody>
          <a:bodyPr wrap="none" rtlCol="0">
            <a:spAutoFit/>
          </a:bodyPr>
          <a:lstStyle/>
          <a:p>
            <a:r>
              <a:rPr lang="en-US" sz="1200" dirty="0"/>
              <a:t>‘At large’ - Boundaries perceived as fetters</a:t>
            </a:r>
          </a:p>
        </p:txBody>
      </p:sp>
      <p:sp>
        <p:nvSpPr>
          <p:cNvPr id="21" name="TextBox 20"/>
          <p:cNvSpPr txBox="1"/>
          <p:nvPr/>
        </p:nvSpPr>
        <p:spPr>
          <a:xfrm rot="20227352">
            <a:off x="3375208" y="3737059"/>
            <a:ext cx="969436" cy="307777"/>
          </a:xfrm>
          <a:prstGeom prst="rect">
            <a:avLst/>
          </a:prstGeom>
          <a:noFill/>
        </p:spPr>
        <p:txBody>
          <a:bodyPr wrap="none" rtlCol="0">
            <a:spAutoFit/>
          </a:bodyPr>
          <a:lstStyle/>
          <a:p>
            <a:r>
              <a:rPr lang="en-US" sz="1400" dirty="0"/>
              <a:t>controlling</a:t>
            </a:r>
          </a:p>
        </p:txBody>
      </p:sp>
      <p:sp>
        <p:nvSpPr>
          <p:cNvPr id="22" name="TextBox 21"/>
          <p:cNvSpPr txBox="1"/>
          <p:nvPr/>
        </p:nvSpPr>
        <p:spPr>
          <a:xfrm rot="20914888">
            <a:off x="4386085" y="3921725"/>
            <a:ext cx="757026" cy="307777"/>
          </a:xfrm>
          <a:prstGeom prst="rect">
            <a:avLst/>
          </a:prstGeom>
          <a:noFill/>
        </p:spPr>
        <p:txBody>
          <a:bodyPr wrap="none" rtlCol="0">
            <a:spAutoFit/>
          </a:bodyPr>
          <a:lstStyle/>
          <a:p>
            <a:r>
              <a:rPr lang="en-US" sz="1400" dirty="0"/>
              <a:t>bullying</a:t>
            </a:r>
          </a:p>
        </p:txBody>
      </p:sp>
      <p:sp>
        <p:nvSpPr>
          <p:cNvPr id="23" name="TextBox 22"/>
          <p:cNvSpPr txBox="1"/>
          <p:nvPr/>
        </p:nvSpPr>
        <p:spPr>
          <a:xfrm>
            <a:off x="8698104" y="2517101"/>
            <a:ext cx="1123550" cy="369332"/>
          </a:xfrm>
          <a:prstGeom prst="rect">
            <a:avLst/>
          </a:prstGeom>
          <a:noFill/>
        </p:spPr>
        <p:txBody>
          <a:bodyPr wrap="none" rtlCol="0">
            <a:spAutoFit/>
          </a:bodyPr>
          <a:lstStyle/>
          <a:p>
            <a:r>
              <a:rPr lang="en-US" dirty="0"/>
              <a:t>contained</a:t>
            </a:r>
          </a:p>
        </p:txBody>
      </p:sp>
      <p:sp>
        <p:nvSpPr>
          <p:cNvPr id="24" name="TextBox 23"/>
          <p:cNvSpPr txBox="1"/>
          <p:nvPr/>
        </p:nvSpPr>
        <p:spPr>
          <a:xfrm rot="226752">
            <a:off x="1554175" y="6267267"/>
            <a:ext cx="2136611" cy="307777"/>
          </a:xfrm>
          <a:prstGeom prst="rect">
            <a:avLst/>
          </a:prstGeom>
          <a:noFill/>
        </p:spPr>
        <p:txBody>
          <a:bodyPr wrap="none" rtlCol="0">
            <a:spAutoFit/>
          </a:bodyPr>
          <a:lstStyle/>
          <a:p>
            <a:r>
              <a:rPr lang="en-US" sz="1400" b="1" dirty="0"/>
              <a:t>Isolated – or disconnected</a:t>
            </a:r>
          </a:p>
        </p:txBody>
      </p:sp>
      <p:sp>
        <p:nvSpPr>
          <p:cNvPr id="25" name="TextBox 24"/>
          <p:cNvSpPr txBox="1"/>
          <p:nvPr/>
        </p:nvSpPr>
        <p:spPr>
          <a:xfrm>
            <a:off x="2035324" y="3660931"/>
            <a:ext cx="1192629" cy="307777"/>
          </a:xfrm>
          <a:prstGeom prst="rect">
            <a:avLst/>
          </a:prstGeom>
          <a:noFill/>
        </p:spPr>
        <p:txBody>
          <a:bodyPr wrap="none" rtlCol="0">
            <a:spAutoFit/>
          </a:bodyPr>
          <a:lstStyle/>
          <a:p>
            <a:r>
              <a:rPr lang="en-US" sz="1400" dirty="0"/>
              <a:t>overwhelmed</a:t>
            </a:r>
          </a:p>
        </p:txBody>
      </p:sp>
      <p:sp>
        <p:nvSpPr>
          <p:cNvPr id="26" name="TextBox 25"/>
          <p:cNvSpPr txBox="1"/>
          <p:nvPr/>
        </p:nvSpPr>
        <p:spPr>
          <a:xfrm rot="502950">
            <a:off x="1509873" y="3353705"/>
            <a:ext cx="1637525" cy="307777"/>
          </a:xfrm>
          <a:prstGeom prst="rect">
            <a:avLst/>
          </a:prstGeom>
          <a:noFill/>
        </p:spPr>
        <p:txBody>
          <a:bodyPr wrap="none" rtlCol="0">
            <a:spAutoFit/>
          </a:bodyPr>
          <a:lstStyle/>
          <a:p>
            <a:r>
              <a:rPr lang="en-US" sz="1400" dirty="0"/>
              <a:t>Passively aggressive</a:t>
            </a:r>
          </a:p>
        </p:txBody>
      </p:sp>
      <p:sp>
        <p:nvSpPr>
          <p:cNvPr id="27" name="TextBox 26"/>
          <p:cNvSpPr txBox="1"/>
          <p:nvPr/>
        </p:nvSpPr>
        <p:spPr>
          <a:xfrm rot="5120951">
            <a:off x="2370067" y="5329958"/>
            <a:ext cx="836319" cy="307777"/>
          </a:xfrm>
          <a:prstGeom prst="rect">
            <a:avLst/>
          </a:prstGeom>
          <a:noFill/>
        </p:spPr>
        <p:txBody>
          <a:bodyPr wrap="none" rtlCol="0">
            <a:spAutoFit/>
          </a:bodyPr>
          <a:lstStyle/>
          <a:p>
            <a:r>
              <a:rPr lang="en-US" sz="1400" dirty="0"/>
              <a:t>‘Leaking’</a:t>
            </a:r>
          </a:p>
        </p:txBody>
      </p:sp>
      <p:sp>
        <p:nvSpPr>
          <p:cNvPr id="28" name="TextBox 27"/>
          <p:cNvSpPr txBox="1"/>
          <p:nvPr/>
        </p:nvSpPr>
        <p:spPr>
          <a:xfrm rot="20110201">
            <a:off x="2346672" y="2857170"/>
            <a:ext cx="1687406" cy="307777"/>
          </a:xfrm>
          <a:prstGeom prst="rect">
            <a:avLst/>
          </a:prstGeom>
          <a:noFill/>
        </p:spPr>
        <p:txBody>
          <a:bodyPr wrap="none" rtlCol="0">
            <a:spAutoFit/>
          </a:bodyPr>
          <a:lstStyle/>
          <a:p>
            <a:r>
              <a:rPr lang="en-US" sz="1400" dirty="0"/>
              <a:t>Incoherent narrative</a:t>
            </a:r>
          </a:p>
        </p:txBody>
      </p:sp>
      <p:sp>
        <p:nvSpPr>
          <p:cNvPr id="29" name="TextBox 28"/>
          <p:cNvSpPr txBox="1"/>
          <p:nvPr/>
        </p:nvSpPr>
        <p:spPr>
          <a:xfrm>
            <a:off x="8066339" y="599208"/>
            <a:ext cx="1078916" cy="369332"/>
          </a:xfrm>
          <a:prstGeom prst="rect">
            <a:avLst/>
          </a:prstGeom>
          <a:noFill/>
        </p:spPr>
        <p:txBody>
          <a:bodyPr wrap="none" rtlCol="0">
            <a:spAutoFit/>
          </a:bodyPr>
          <a:lstStyle/>
          <a:p>
            <a:r>
              <a:rPr lang="en-US" dirty="0"/>
              <a:t>articulate</a:t>
            </a:r>
          </a:p>
        </p:txBody>
      </p:sp>
      <p:sp>
        <p:nvSpPr>
          <p:cNvPr id="30" name="TextBox 29"/>
          <p:cNvSpPr txBox="1"/>
          <p:nvPr/>
        </p:nvSpPr>
        <p:spPr>
          <a:xfrm>
            <a:off x="8003709" y="2866656"/>
            <a:ext cx="1184076" cy="369332"/>
          </a:xfrm>
          <a:prstGeom prst="rect">
            <a:avLst/>
          </a:prstGeom>
          <a:noFill/>
        </p:spPr>
        <p:txBody>
          <a:bodyPr wrap="none" rtlCol="0">
            <a:spAutoFit/>
          </a:bodyPr>
          <a:lstStyle/>
          <a:p>
            <a:r>
              <a:rPr lang="en-US" dirty="0"/>
              <a:t>processing</a:t>
            </a:r>
          </a:p>
        </p:txBody>
      </p:sp>
      <p:sp>
        <p:nvSpPr>
          <p:cNvPr id="31" name="TextBox 30"/>
          <p:cNvSpPr txBox="1"/>
          <p:nvPr/>
        </p:nvSpPr>
        <p:spPr>
          <a:xfrm>
            <a:off x="9329253" y="841861"/>
            <a:ext cx="984802" cy="369332"/>
          </a:xfrm>
          <a:prstGeom prst="rect">
            <a:avLst/>
          </a:prstGeom>
          <a:noFill/>
        </p:spPr>
        <p:txBody>
          <a:bodyPr wrap="none" rtlCol="0">
            <a:spAutoFit/>
          </a:bodyPr>
          <a:lstStyle/>
          <a:p>
            <a:r>
              <a:rPr lang="en-US" dirty="0"/>
              <a:t>engaged</a:t>
            </a:r>
          </a:p>
        </p:txBody>
      </p:sp>
      <p:sp>
        <p:nvSpPr>
          <p:cNvPr id="32" name="TextBox 31"/>
          <p:cNvSpPr txBox="1"/>
          <p:nvPr/>
        </p:nvSpPr>
        <p:spPr>
          <a:xfrm rot="19452285">
            <a:off x="1410177" y="4737990"/>
            <a:ext cx="949536" cy="307777"/>
          </a:xfrm>
          <a:prstGeom prst="rect">
            <a:avLst/>
          </a:prstGeom>
          <a:noFill/>
        </p:spPr>
        <p:txBody>
          <a:bodyPr wrap="none" rtlCol="0">
            <a:spAutoFit/>
          </a:bodyPr>
          <a:lstStyle/>
          <a:p>
            <a:r>
              <a:rPr lang="en-US" sz="1400" dirty="0"/>
              <a:t>frightened</a:t>
            </a:r>
          </a:p>
        </p:txBody>
      </p:sp>
      <p:sp>
        <p:nvSpPr>
          <p:cNvPr id="33" name="TextBox 32"/>
          <p:cNvSpPr txBox="1"/>
          <p:nvPr/>
        </p:nvSpPr>
        <p:spPr>
          <a:xfrm rot="4235283">
            <a:off x="2691001" y="5328420"/>
            <a:ext cx="940169" cy="369332"/>
          </a:xfrm>
          <a:prstGeom prst="rect">
            <a:avLst/>
          </a:prstGeom>
          <a:noFill/>
        </p:spPr>
        <p:txBody>
          <a:bodyPr wrap="none" rtlCol="0">
            <a:spAutoFit/>
          </a:bodyPr>
          <a:lstStyle/>
          <a:p>
            <a:r>
              <a:rPr lang="en-US" dirty="0"/>
              <a:t>UNSAFE</a:t>
            </a:r>
          </a:p>
        </p:txBody>
      </p:sp>
      <p:sp>
        <p:nvSpPr>
          <p:cNvPr id="34" name="TextBox 33"/>
          <p:cNvSpPr txBox="1"/>
          <p:nvPr/>
        </p:nvSpPr>
        <p:spPr>
          <a:xfrm>
            <a:off x="1534855" y="4048775"/>
            <a:ext cx="895710" cy="307777"/>
          </a:xfrm>
          <a:prstGeom prst="rect">
            <a:avLst/>
          </a:prstGeom>
          <a:noFill/>
        </p:spPr>
        <p:txBody>
          <a:bodyPr wrap="none" rtlCol="0">
            <a:spAutoFit/>
          </a:bodyPr>
          <a:lstStyle/>
          <a:p>
            <a:r>
              <a:rPr lang="en-US" sz="1400" dirty="0"/>
              <a:t>worthless</a:t>
            </a:r>
          </a:p>
        </p:txBody>
      </p:sp>
      <p:sp>
        <p:nvSpPr>
          <p:cNvPr id="35" name="TextBox 34"/>
          <p:cNvSpPr txBox="1"/>
          <p:nvPr/>
        </p:nvSpPr>
        <p:spPr>
          <a:xfrm rot="19069427">
            <a:off x="1050179" y="1045955"/>
            <a:ext cx="3740853" cy="369332"/>
          </a:xfrm>
          <a:prstGeom prst="rect">
            <a:avLst/>
          </a:prstGeom>
          <a:noFill/>
        </p:spPr>
        <p:txBody>
          <a:bodyPr wrap="none" rtlCol="0">
            <a:spAutoFit/>
          </a:bodyPr>
          <a:lstStyle/>
          <a:p>
            <a:r>
              <a:rPr lang="en-US" dirty="0"/>
              <a:t>‘</a:t>
            </a:r>
            <a:r>
              <a:rPr lang="en-US" sz="1400" dirty="0"/>
              <a:t>safety in relationship’ has not been experienced</a:t>
            </a:r>
          </a:p>
        </p:txBody>
      </p:sp>
      <p:sp>
        <p:nvSpPr>
          <p:cNvPr id="36" name="TextBox 35"/>
          <p:cNvSpPr txBox="1"/>
          <p:nvPr/>
        </p:nvSpPr>
        <p:spPr>
          <a:xfrm rot="18649548">
            <a:off x="901187" y="1776775"/>
            <a:ext cx="3610847" cy="307777"/>
          </a:xfrm>
          <a:prstGeom prst="rect">
            <a:avLst/>
          </a:prstGeom>
          <a:noFill/>
        </p:spPr>
        <p:txBody>
          <a:bodyPr wrap="none" rtlCol="0">
            <a:spAutoFit/>
          </a:bodyPr>
          <a:lstStyle/>
          <a:p>
            <a:r>
              <a:rPr lang="en-US" sz="1400" dirty="0"/>
              <a:t>Rules, laws, boundaries have not protected me</a:t>
            </a:r>
          </a:p>
        </p:txBody>
      </p:sp>
      <p:sp>
        <p:nvSpPr>
          <p:cNvPr id="37" name="TextBox 36"/>
          <p:cNvSpPr txBox="1"/>
          <p:nvPr/>
        </p:nvSpPr>
        <p:spPr>
          <a:xfrm rot="614012">
            <a:off x="3599459" y="4263285"/>
            <a:ext cx="3018775" cy="523220"/>
          </a:xfrm>
          <a:prstGeom prst="rect">
            <a:avLst/>
          </a:prstGeom>
          <a:noFill/>
        </p:spPr>
        <p:txBody>
          <a:bodyPr wrap="none" rtlCol="0">
            <a:spAutoFit/>
          </a:bodyPr>
          <a:lstStyle/>
          <a:p>
            <a:r>
              <a:rPr lang="en-US" sz="1400" dirty="0"/>
              <a:t>I don</a:t>
            </a:r>
            <a:r>
              <a:rPr lang="fr-FR" sz="1400" dirty="0"/>
              <a:t>’</a:t>
            </a:r>
            <a:r>
              <a:rPr lang="en-US" sz="1400" dirty="0"/>
              <a:t>t belong. I’m on my own.</a:t>
            </a:r>
          </a:p>
          <a:p>
            <a:r>
              <a:rPr lang="en-US" sz="1400" dirty="0"/>
              <a:t>don</a:t>
            </a:r>
            <a:r>
              <a:rPr lang="fr-FR" sz="1400" dirty="0"/>
              <a:t>’</a:t>
            </a:r>
            <a:r>
              <a:rPr lang="en-US" sz="1400" dirty="0"/>
              <a:t>t care. / I have to look after myself</a:t>
            </a:r>
          </a:p>
        </p:txBody>
      </p:sp>
      <p:sp>
        <p:nvSpPr>
          <p:cNvPr id="38" name="TextBox 37"/>
          <p:cNvSpPr txBox="1"/>
          <p:nvPr/>
        </p:nvSpPr>
        <p:spPr>
          <a:xfrm>
            <a:off x="7768355" y="252638"/>
            <a:ext cx="2408569" cy="369332"/>
          </a:xfrm>
          <a:prstGeom prst="rect">
            <a:avLst/>
          </a:prstGeom>
          <a:noFill/>
        </p:spPr>
        <p:txBody>
          <a:bodyPr wrap="none" rtlCol="0">
            <a:spAutoFit/>
          </a:bodyPr>
          <a:lstStyle/>
          <a:p>
            <a:r>
              <a:rPr lang="en-US" dirty="0"/>
              <a:t>connected up internally</a:t>
            </a:r>
          </a:p>
        </p:txBody>
      </p:sp>
      <p:sp>
        <p:nvSpPr>
          <p:cNvPr id="39" name="TextBox 38"/>
          <p:cNvSpPr txBox="1"/>
          <p:nvPr/>
        </p:nvSpPr>
        <p:spPr>
          <a:xfrm rot="18229225">
            <a:off x="2374131" y="2498004"/>
            <a:ext cx="3287454" cy="307777"/>
          </a:xfrm>
          <a:prstGeom prst="rect">
            <a:avLst/>
          </a:prstGeom>
          <a:noFill/>
        </p:spPr>
        <p:txBody>
          <a:bodyPr wrap="none" rtlCol="0">
            <a:spAutoFit/>
          </a:bodyPr>
          <a:lstStyle/>
          <a:p>
            <a:r>
              <a:rPr lang="en-US" sz="1400" dirty="0"/>
              <a:t>Unable to read physiology of self or others</a:t>
            </a:r>
          </a:p>
        </p:txBody>
      </p:sp>
      <p:sp>
        <p:nvSpPr>
          <p:cNvPr id="40" name="TextBox 39"/>
          <p:cNvSpPr txBox="1"/>
          <p:nvPr/>
        </p:nvSpPr>
        <p:spPr>
          <a:xfrm rot="18839874">
            <a:off x="1543805" y="1848566"/>
            <a:ext cx="3684572" cy="307777"/>
          </a:xfrm>
          <a:prstGeom prst="rect">
            <a:avLst/>
          </a:prstGeom>
          <a:noFill/>
        </p:spPr>
        <p:txBody>
          <a:bodyPr wrap="none" rtlCol="0">
            <a:spAutoFit/>
          </a:bodyPr>
          <a:lstStyle/>
          <a:p>
            <a:r>
              <a:rPr lang="en-US" sz="1400" dirty="0"/>
              <a:t>Brain chemistry – overload of adrenalin, cortisol</a:t>
            </a:r>
          </a:p>
        </p:txBody>
      </p:sp>
      <p:sp>
        <p:nvSpPr>
          <p:cNvPr id="43" name="TextBox 42"/>
          <p:cNvSpPr txBox="1"/>
          <p:nvPr/>
        </p:nvSpPr>
        <p:spPr>
          <a:xfrm>
            <a:off x="2246213" y="4504725"/>
            <a:ext cx="794321" cy="369332"/>
          </a:xfrm>
          <a:prstGeom prst="rect">
            <a:avLst/>
          </a:prstGeom>
          <a:noFill/>
        </p:spPr>
        <p:txBody>
          <a:bodyPr wrap="none" rtlCol="0">
            <a:spAutoFit/>
          </a:bodyPr>
          <a:lstStyle/>
          <a:p>
            <a:r>
              <a:rPr lang="en-US" dirty="0"/>
              <a:t>STUCK</a:t>
            </a:r>
          </a:p>
        </p:txBody>
      </p:sp>
      <p:sp>
        <p:nvSpPr>
          <p:cNvPr id="18" name="TextBox 17"/>
          <p:cNvSpPr txBox="1"/>
          <p:nvPr/>
        </p:nvSpPr>
        <p:spPr>
          <a:xfrm>
            <a:off x="1496184" y="3814819"/>
            <a:ext cx="1223349" cy="338554"/>
          </a:xfrm>
          <a:prstGeom prst="rect">
            <a:avLst/>
          </a:prstGeom>
          <a:noFill/>
        </p:spPr>
        <p:txBody>
          <a:bodyPr wrap="square" rtlCol="0">
            <a:spAutoFit/>
          </a:bodyPr>
          <a:lstStyle/>
          <a:p>
            <a:r>
              <a:rPr lang="en-US" sz="1600" dirty="0" err="1"/>
              <a:t>traumatised</a:t>
            </a:r>
            <a:endParaRPr lang="en-US" sz="1600" dirty="0"/>
          </a:p>
        </p:txBody>
      </p:sp>
      <p:sp>
        <p:nvSpPr>
          <p:cNvPr id="44" name="TextBox 43"/>
          <p:cNvSpPr txBox="1"/>
          <p:nvPr/>
        </p:nvSpPr>
        <p:spPr>
          <a:xfrm rot="3431078">
            <a:off x="1546355" y="5591449"/>
            <a:ext cx="851615" cy="307777"/>
          </a:xfrm>
          <a:prstGeom prst="rect">
            <a:avLst/>
          </a:prstGeom>
          <a:noFill/>
        </p:spPr>
        <p:txBody>
          <a:bodyPr wrap="none" rtlCol="0">
            <a:spAutoFit/>
          </a:bodyPr>
          <a:lstStyle/>
          <a:p>
            <a:r>
              <a:rPr lang="en-US" sz="1400" dirty="0"/>
              <a:t>distorted</a:t>
            </a:r>
          </a:p>
        </p:txBody>
      </p:sp>
      <p:sp>
        <p:nvSpPr>
          <p:cNvPr id="45" name="TextBox 44"/>
          <p:cNvSpPr txBox="1"/>
          <p:nvPr/>
        </p:nvSpPr>
        <p:spPr>
          <a:xfrm rot="20053272">
            <a:off x="3144415" y="2290217"/>
            <a:ext cx="736425" cy="276999"/>
          </a:xfrm>
          <a:prstGeom prst="rect">
            <a:avLst/>
          </a:prstGeom>
          <a:noFill/>
        </p:spPr>
        <p:txBody>
          <a:bodyPr wrap="none" rtlCol="0">
            <a:spAutoFit/>
          </a:bodyPr>
          <a:lstStyle/>
          <a:p>
            <a:r>
              <a:rPr lang="en-US" sz="1200" dirty="0"/>
              <a:t>rigidified</a:t>
            </a:r>
          </a:p>
        </p:txBody>
      </p:sp>
      <p:sp>
        <p:nvSpPr>
          <p:cNvPr id="47" name="TextBox 46"/>
          <p:cNvSpPr txBox="1"/>
          <p:nvPr/>
        </p:nvSpPr>
        <p:spPr>
          <a:xfrm rot="19128379">
            <a:off x="1515038" y="2053725"/>
            <a:ext cx="1235810" cy="369332"/>
          </a:xfrm>
          <a:prstGeom prst="rect">
            <a:avLst/>
          </a:prstGeom>
          <a:noFill/>
        </p:spPr>
        <p:txBody>
          <a:bodyPr wrap="none" rtlCol="0">
            <a:spAutoFit/>
          </a:bodyPr>
          <a:lstStyle/>
          <a:p>
            <a:r>
              <a:rPr lang="en-US" dirty="0"/>
              <a:t>dissociated</a:t>
            </a:r>
          </a:p>
        </p:txBody>
      </p:sp>
      <p:sp>
        <p:nvSpPr>
          <p:cNvPr id="50" name="TextBox 49"/>
          <p:cNvSpPr txBox="1"/>
          <p:nvPr/>
        </p:nvSpPr>
        <p:spPr>
          <a:xfrm>
            <a:off x="7700795" y="1686558"/>
            <a:ext cx="905003" cy="369332"/>
          </a:xfrm>
          <a:prstGeom prst="rect">
            <a:avLst/>
          </a:prstGeom>
          <a:noFill/>
        </p:spPr>
        <p:txBody>
          <a:bodyPr wrap="none" rtlCol="0">
            <a:spAutoFit/>
          </a:bodyPr>
          <a:lstStyle/>
          <a:p>
            <a:r>
              <a:rPr lang="en-US" dirty="0"/>
              <a:t>present</a:t>
            </a:r>
          </a:p>
        </p:txBody>
      </p:sp>
      <p:sp>
        <p:nvSpPr>
          <p:cNvPr id="46" name="TextBox 45"/>
          <p:cNvSpPr txBox="1"/>
          <p:nvPr/>
        </p:nvSpPr>
        <p:spPr>
          <a:xfrm>
            <a:off x="8479554" y="3249960"/>
            <a:ext cx="1973893" cy="400110"/>
          </a:xfrm>
          <a:prstGeom prst="rect">
            <a:avLst/>
          </a:prstGeom>
          <a:noFill/>
        </p:spPr>
        <p:txBody>
          <a:bodyPr wrap="none" rtlCol="0">
            <a:spAutoFit/>
          </a:bodyPr>
          <a:lstStyle/>
          <a:p>
            <a:r>
              <a:rPr lang="en-US" sz="2000" dirty="0"/>
              <a:t>interdependence</a:t>
            </a:r>
          </a:p>
        </p:txBody>
      </p:sp>
      <p:sp>
        <p:nvSpPr>
          <p:cNvPr id="48" name="TextBox 47"/>
          <p:cNvSpPr txBox="1"/>
          <p:nvPr/>
        </p:nvSpPr>
        <p:spPr>
          <a:xfrm>
            <a:off x="9530452" y="2890411"/>
            <a:ext cx="947720" cy="369332"/>
          </a:xfrm>
          <a:prstGeom prst="rect">
            <a:avLst/>
          </a:prstGeom>
          <a:noFill/>
        </p:spPr>
        <p:txBody>
          <a:bodyPr wrap="none" rtlCol="0">
            <a:spAutoFit/>
          </a:bodyPr>
          <a:lstStyle/>
          <a:p>
            <a:r>
              <a:rPr lang="en-US" dirty="0"/>
              <a:t>learning</a:t>
            </a:r>
          </a:p>
        </p:txBody>
      </p:sp>
      <p:sp>
        <p:nvSpPr>
          <p:cNvPr id="51" name="TextBox 50"/>
          <p:cNvSpPr txBox="1"/>
          <p:nvPr/>
        </p:nvSpPr>
        <p:spPr>
          <a:xfrm rot="2102449">
            <a:off x="2797044" y="5754434"/>
            <a:ext cx="3138599" cy="307777"/>
          </a:xfrm>
          <a:prstGeom prst="rect">
            <a:avLst/>
          </a:prstGeom>
          <a:noFill/>
        </p:spPr>
        <p:txBody>
          <a:bodyPr wrap="none" rtlCol="0">
            <a:spAutoFit/>
          </a:bodyPr>
          <a:lstStyle/>
          <a:p>
            <a:r>
              <a:rPr lang="en-US" sz="1400" dirty="0"/>
              <a:t>Where am I? Who am I? What time is it?</a:t>
            </a:r>
          </a:p>
        </p:txBody>
      </p:sp>
      <p:sp>
        <p:nvSpPr>
          <p:cNvPr id="42" name="TextBox 41"/>
          <p:cNvSpPr txBox="1"/>
          <p:nvPr/>
        </p:nvSpPr>
        <p:spPr>
          <a:xfrm>
            <a:off x="8003709" y="968540"/>
            <a:ext cx="804014" cy="369332"/>
          </a:xfrm>
          <a:prstGeom prst="rect">
            <a:avLst/>
          </a:prstGeom>
          <a:noFill/>
        </p:spPr>
        <p:txBody>
          <a:bodyPr wrap="none" rtlCol="0">
            <a:spAutoFit/>
          </a:bodyPr>
          <a:lstStyle/>
          <a:p>
            <a:r>
              <a:rPr lang="en-US" dirty="0"/>
              <a:t>secure</a:t>
            </a:r>
          </a:p>
        </p:txBody>
      </p:sp>
      <p:pic>
        <p:nvPicPr>
          <p:cNvPr id="5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 name="TextBox 52"/>
          <p:cNvSpPr txBox="1"/>
          <p:nvPr/>
        </p:nvSpPr>
        <p:spPr>
          <a:xfrm>
            <a:off x="6669470" y="3755503"/>
            <a:ext cx="3957508" cy="3077765"/>
          </a:xfrm>
          <a:prstGeom prst="rect">
            <a:avLst/>
          </a:prstGeom>
          <a:solidFill>
            <a:schemeClr val="bg1">
              <a:lumMod val="85000"/>
            </a:schemeClr>
          </a:solidFill>
          <a:ln>
            <a:solidFill>
              <a:schemeClr val="tx1"/>
            </a:solidFill>
          </a:ln>
        </p:spPr>
        <p:txBody>
          <a:bodyPr wrap="square" rtlCol="0">
            <a:spAutoFit/>
          </a:bodyPr>
          <a:lstStyle/>
          <a:p>
            <a:pPr algn="ctr"/>
            <a:r>
              <a:rPr lang="en-US" sz="1600" dirty="0">
                <a:solidFill>
                  <a:srgbClr val="EC581A"/>
                </a:solidFill>
              </a:rPr>
              <a:t>At SFW we use </a:t>
            </a:r>
            <a:r>
              <a:rPr lang="en-US" b="1" u="sng" dirty="0">
                <a:solidFill>
                  <a:srgbClr val="EC581A"/>
                </a:solidFill>
              </a:rPr>
              <a:t>four healing phases </a:t>
            </a:r>
            <a:r>
              <a:rPr lang="en-US" sz="1600" dirty="0">
                <a:solidFill>
                  <a:srgbClr val="EC581A"/>
                </a:solidFill>
              </a:rPr>
              <a:t>to enable transformational change, based on </a:t>
            </a:r>
            <a:r>
              <a:rPr lang="en-US" sz="1600" dirty="0" err="1">
                <a:solidFill>
                  <a:srgbClr val="EC581A"/>
                </a:solidFill>
              </a:rPr>
              <a:t>Kepner’s</a:t>
            </a:r>
            <a:r>
              <a:rPr lang="en-US" sz="1600" dirty="0">
                <a:solidFill>
                  <a:srgbClr val="EC581A"/>
                </a:solidFill>
              </a:rPr>
              <a:t> 1996 Healing Tasks model.</a:t>
            </a:r>
          </a:p>
          <a:p>
            <a:pPr algn="ctr"/>
            <a:endParaRPr lang="en-US" sz="1600" dirty="0">
              <a:solidFill>
                <a:srgbClr val="EC581A"/>
              </a:solidFill>
            </a:endParaRPr>
          </a:p>
          <a:p>
            <a:pPr marL="342900" indent="-342900">
              <a:buFont typeface="+mj-lt"/>
              <a:buAutoNum type="arabicPeriod"/>
            </a:pPr>
            <a:r>
              <a:rPr lang="en-US" sz="1600" dirty="0">
                <a:solidFill>
                  <a:srgbClr val="EC581A"/>
                </a:solidFill>
              </a:rPr>
              <a:t>Make a safe enough space to support change</a:t>
            </a:r>
          </a:p>
          <a:p>
            <a:pPr marL="342900" indent="-342900">
              <a:buFont typeface="+mj-lt"/>
              <a:buAutoNum type="arabicPeriod"/>
            </a:pPr>
            <a:r>
              <a:rPr lang="en-US" sz="1600" dirty="0">
                <a:solidFill>
                  <a:srgbClr val="EC581A"/>
                </a:solidFill>
              </a:rPr>
              <a:t>Develop the resources &amp; capacities required to manage experiences and interactions</a:t>
            </a:r>
          </a:p>
          <a:p>
            <a:pPr marL="342900" indent="-342900">
              <a:buFont typeface="+mj-lt"/>
              <a:buAutoNum type="arabicPeriod"/>
            </a:pPr>
            <a:r>
              <a:rPr lang="en-US" sz="1600" dirty="0">
                <a:solidFill>
                  <a:srgbClr val="EC581A"/>
                </a:solidFill>
              </a:rPr>
              <a:t>Undo the old, re-do with new, let go of losses</a:t>
            </a:r>
          </a:p>
          <a:p>
            <a:pPr marL="342900" indent="-342900">
              <a:buFont typeface="+mj-lt"/>
              <a:buAutoNum type="arabicPeriod"/>
            </a:pPr>
            <a:r>
              <a:rPr lang="en-US" sz="1600" dirty="0">
                <a:solidFill>
                  <a:srgbClr val="EC581A"/>
                </a:solidFill>
              </a:rPr>
              <a:t>Enable integration, assimilation &amp; growth</a:t>
            </a:r>
          </a:p>
        </p:txBody>
      </p:sp>
      <p:sp>
        <p:nvSpPr>
          <p:cNvPr id="2" name="Rectangle 1"/>
          <p:cNvSpPr/>
          <p:nvPr/>
        </p:nvSpPr>
        <p:spPr>
          <a:xfrm rot="19877248">
            <a:off x="3834834" y="2912823"/>
            <a:ext cx="4572000" cy="646331"/>
          </a:xfrm>
          <a:prstGeom prst="rect">
            <a:avLst/>
          </a:prstGeom>
        </p:spPr>
        <p:txBody>
          <a:bodyPr>
            <a:spAutoFit/>
          </a:bodyPr>
          <a:lstStyle/>
          <a:p>
            <a:pPr algn="ctr"/>
            <a:r>
              <a:rPr lang="en-US" b="1" dirty="0">
                <a:solidFill>
                  <a:srgbClr val="FF6600"/>
                </a:solidFill>
              </a:rPr>
              <a:t>An experiential therapeutic journey creating new neural pathways </a:t>
            </a:r>
          </a:p>
        </p:txBody>
      </p:sp>
      <p:sp>
        <p:nvSpPr>
          <p:cNvPr id="4" name="TextBox 3"/>
          <p:cNvSpPr txBox="1"/>
          <p:nvPr/>
        </p:nvSpPr>
        <p:spPr>
          <a:xfrm>
            <a:off x="9843186" y="2348516"/>
            <a:ext cx="1099478" cy="369332"/>
          </a:xfrm>
          <a:prstGeom prst="rect">
            <a:avLst/>
          </a:prstGeom>
          <a:noFill/>
        </p:spPr>
        <p:txBody>
          <a:bodyPr wrap="square" rtlCol="0">
            <a:spAutoFit/>
          </a:bodyPr>
          <a:lstStyle/>
          <a:p>
            <a:r>
              <a:rPr lang="en-US" dirty="0"/>
              <a:t>reliable</a:t>
            </a:r>
          </a:p>
        </p:txBody>
      </p:sp>
    </p:spTree>
    <p:extLst>
      <p:ext uri="{BB962C8B-B14F-4D97-AF65-F5344CB8AC3E}">
        <p14:creationId xmlns:p14="http://schemas.microsoft.com/office/powerpoint/2010/main" val="151905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7" presetClass="emph" presetSubtype="0" fill="remove" grpId="0" nodeType="clickEffect">
                                  <p:stCondLst>
                                    <p:cond delay="0"/>
                                  </p:stCondLst>
                                  <p:iterate type="lt">
                                    <p:tmPct val="0"/>
                                  </p:iterate>
                                  <p:childTnLst>
                                    <p:animClr clrSpc="rgb" dir="cw">
                                      <p:cBhvr override="childStyle">
                                        <p:cTn id="10" dur="250" autoRev="1" fill="remove"/>
                                        <p:tgtEl>
                                          <p:spTgt spid="24"/>
                                        </p:tgtEl>
                                        <p:attrNameLst>
                                          <p:attrName>style.color</p:attrName>
                                        </p:attrNameLst>
                                      </p:cBhvr>
                                      <p:to>
                                        <a:schemeClr val="bg1"/>
                                      </p:to>
                                    </p:animClr>
                                    <p:animClr clrSpc="rgb" dir="cw">
                                      <p:cBhvr>
                                        <p:cTn id="11" dur="250" autoRev="1" fill="remove"/>
                                        <p:tgtEl>
                                          <p:spTgt spid="24"/>
                                        </p:tgtEl>
                                        <p:attrNameLst>
                                          <p:attrName>fillcolor</p:attrName>
                                        </p:attrNameLst>
                                      </p:cBhvr>
                                      <p:to>
                                        <a:schemeClr val="bg1"/>
                                      </p:to>
                                    </p:animClr>
                                    <p:set>
                                      <p:cBhvr>
                                        <p:cTn id="12" dur="250" autoRev="1" fill="remove"/>
                                        <p:tgtEl>
                                          <p:spTgt spid="24"/>
                                        </p:tgtEl>
                                        <p:attrNameLst>
                                          <p:attrName>fill.type</p:attrName>
                                        </p:attrNameLst>
                                      </p:cBhvr>
                                      <p:to>
                                        <p:strVal val="solid"/>
                                      </p:to>
                                    </p:set>
                                    <p:set>
                                      <p:cBhvr>
                                        <p:cTn id="13" dur="250" autoRev="1" fill="remove"/>
                                        <p:tgtEl>
                                          <p:spTgt spid="24"/>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28" presetClass="emph" presetSubtype="0" fill="hold" grpId="1" nodeType="clickEffect">
                                  <p:stCondLst>
                                    <p:cond delay="0"/>
                                  </p:stCondLst>
                                  <p:iterate type="lt">
                                    <p:tmPct val="10000"/>
                                  </p:iterate>
                                  <p:childTnLst>
                                    <p:animClr clrSpc="rgb" dir="cw">
                                      <p:cBhvr override="childStyle">
                                        <p:cTn id="17" dur="500" fill="hold"/>
                                        <p:tgtEl>
                                          <p:spTgt spid="24"/>
                                        </p:tgtEl>
                                        <p:attrNameLst>
                                          <p:attrName>style.color</p:attrName>
                                        </p:attrNameLst>
                                      </p:cBhvr>
                                      <p:to>
                                        <a:schemeClr val="accent2"/>
                                      </p:to>
                                    </p:animClr>
                                    <p:animClr clrSpc="rgb" dir="cw">
                                      <p:cBhvr>
                                        <p:cTn id="18" dur="500" fill="hold"/>
                                        <p:tgtEl>
                                          <p:spTgt spid="24"/>
                                        </p:tgtEl>
                                        <p:attrNameLst>
                                          <p:attrName>fillcolor</p:attrName>
                                        </p:attrNameLst>
                                      </p:cBhvr>
                                      <p:to>
                                        <a:schemeClr val="accent2"/>
                                      </p:to>
                                    </p:animClr>
                                    <p:set>
                                      <p:cBhvr>
                                        <p:cTn id="19" dur="500" fill="hold"/>
                                        <p:tgtEl>
                                          <p:spTgt spid="24"/>
                                        </p:tgtEl>
                                        <p:attrNameLst>
                                          <p:attrName>fill.type</p:attrName>
                                        </p:attrNameLst>
                                      </p:cBhvr>
                                      <p:to>
                                        <p:strVal val="solid"/>
                                      </p:to>
                                    </p:set>
                                    <p:anim to="1.5" calcmode="lin" valueType="num">
                                      <p:cBhvr override="childStyle">
                                        <p:cTn id="20" dur="500" fill="hold"/>
                                        <p:tgtEl>
                                          <p:spTgt spid="24"/>
                                        </p:tgtEl>
                                        <p:attrNameLst>
                                          <p:attrName>style.fontSize</p:attrName>
                                        </p:attrNameLst>
                                      </p:cBhvr>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46">
                                            <p:txEl>
                                              <p:pRg st="0" end="0"/>
                                            </p:tx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54"/>
                                        </p:tgtEl>
                                        <p:attrNameLst>
                                          <p:attrName>style.visibility</p:attrName>
                                        </p:attrNameLst>
                                      </p:cBhvr>
                                      <p:to>
                                        <p:strVal val="visible"/>
                                      </p:to>
                                    </p:set>
                                    <p:anim calcmode="lin" valueType="num">
                                      <p:cBhvr>
                                        <p:cTn id="34" dur="1000" fill="hold"/>
                                        <p:tgtEl>
                                          <p:spTgt spid="54"/>
                                        </p:tgtEl>
                                        <p:attrNameLst>
                                          <p:attrName>ppt_w</p:attrName>
                                        </p:attrNameLst>
                                      </p:cBhvr>
                                      <p:tavLst>
                                        <p:tav tm="0">
                                          <p:val>
                                            <p:strVal val="#ppt_w*0.70"/>
                                          </p:val>
                                        </p:tav>
                                        <p:tav tm="100000">
                                          <p:val>
                                            <p:strVal val="#ppt_w"/>
                                          </p:val>
                                        </p:tav>
                                      </p:tavLst>
                                    </p:anim>
                                    <p:anim calcmode="lin" valueType="num">
                                      <p:cBhvr>
                                        <p:cTn id="35" dur="1000" fill="hold"/>
                                        <p:tgtEl>
                                          <p:spTgt spid="54"/>
                                        </p:tgtEl>
                                        <p:attrNameLst>
                                          <p:attrName>ppt_h</p:attrName>
                                        </p:attrNameLst>
                                      </p:cBhvr>
                                      <p:tavLst>
                                        <p:tav tm="0">
                                          <p:val>
                                            <p:strVal val="#ppt_h"/>
                                          </p:val>
                                        </p:tav>
                                        <p:tav tm="100000">
                                          <p:val>
                                            <p:strVal val="#ppt_h"/>
                                          </p:val>
                                        </p:tav>
                                      </p:tavLst>
                                    </p:anim>
                                    <p:animEffect transition="in" filter="fade">
                                      <p:cBhvr>
                                        <p:cTn id="36" dur="1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07 4.53284E-6 C 0.00052 -0.00278 -0.00799 -0.12928 0.0007 -0.14038 C 0.00556 -0.14686 0.04031 -0.12674 0.05039 -0.12096 C 0.05891 -0.10708 0.07037 -0.10014 0.07889 -0.0858 C 0.08254 -0.07309 0.08619 -0.06013 0.08966 -0.04695 C 0.0907 -0.04186 0.09018 -0.03585 0.09314 -0.03123 C 0.0954 -0.02753 0.10009 -0.02637 0.10374 -0.02359 C 0.11347 -0.00717 0.11486 -0.00555 0.13223 -0.0118 C 0.15361 -0.04741 0.14388 -0.09251 0.11799 -0.12096 C 0.11538 -0.12882 0.1152 -0.13784 0.11086 -0.14432 C 0.10269 -0.15611 0.09383 -0.16767 0.08601 -0.17947 C 0.0808 -0.1871 0.07176 -0.20283 0.07176 -0.20259 C 0.07298 -0.21578 0.07107 -0.22942 0.07524 -0.24168 C 0.07646 -0.24561 0.08219 -0.24607 0.08601 -0.24561 C 0.09679 -0.24492 0.10721 -0.24075 0.11799 -0.23798 C 0.12268 -0.23405 0.12824 -0.23127 0.13223 -0.22618 C 0.13797 -0.21878 0.14388 -0.19404 0.14648 -0.1871 C 0.15534 -0.1605 0.15969 -0.13067 0.1715 -0.10523 C 0.1762 -0.07285 0.17793 -0.05135 0.21043 -0.03909 C 0.2139 -0.04186 0.22033 -0.04233 0.2212 -0.04695 C 0.22311 -0.06245 0.22033 -0.0784 0.21755 -0.09367 C 0.21686 -0.09737 0.21216 -0.09852 0.21043 -0.10153 C 0.20278 -0.11425 0.20017 -0.1279 0.1927 -0.14038 C 0.19375 -0.15472 0.1861 -0.17415 0.19635 -0.18317 C 0.22207 -0.20722 0.23354 -0.18224 0.24257 -0.16767 C 0.24553 -0.18132 0.24865 -0.18548 0.24257 -0.19889 C 0.23875 -0.20722 0.22832 -0.22225 0.22832 -0.22202 C 0.22711 -0.22734 0.22572 -0.23266 0.22485 -0.23798 C 0.22328 -0.24561 0.22276 -0.2537 0.2212 -0.26111 C 0.22016 -0.26527 0.2139 -0.27151 0.21755 -0.2729 C 0.22276 -0.27544 0.24222 -0.26781 0.2497 -0.26504 C 0.25109 -0.26388 0.27524 -0.24353 0.27819 -0.23798 C 0.28184 -0.23081 0.28514 -0.21439 0.28514 -0.21416 C 0.28636 -0.20421 0.28601 -0.19358 0.28862 -0.18317 C 0.28966 -0.17877 0.29435 -0.176 0.29592 -0.1716 C 0.29713 -0.16767 0.30009 -0.14177 0.30304 -0.13645 C 0.30947 -0.1242 0.3232 -0.11749 0.33501 -0.11309 C 0.33971 -0.12096 0.34457 -0.12882 0.34926 -0.13645 C 0.35152 -0.14038 0.35639 -0.14825 0.35639 -0.14802 C 0.35291 -0.17739 0.34926 -0.20444 0.34926 -0.23405 C 0.34926 -0.23821 0.35013 -0.24284 0.35274 -0.24561 C 0.35517 -0.24862 0.35986 -0.24815 0.36351 -0.24954 C 0.38176 -0.2463 0.39079 -0.24515 0.40608 -0.23405 C 0.40834 -0.23659 0.41077 -0.2389 0.41338 -0.24168 C 0.41599 -0.24538 0.41738 -0.25024 0.42033 -0.25347 C 0.42693 -0.26064 0.43319 -0.26203 0.4417 -0.26504 C 0.44865 -0.26272 0.46151 -0.24954 0.46308 -0.25741 C 0.46412 -0.26388 0.46134 -0.27359 0.46673 -0.27683 C 0.47593 -0.28284 0.4987 -0.28076 0.4987 -0.28053 " pathEditMode="relative" rAng="0" ptsTypes="ffffffffffffffffffffffffffffffffffffffffffffffffA">
                                      <p:cBhvr>
                                        <p:cTn id="40" dur="4000" fill="hold"/>
                                        <p:tgtEl>
                                          <p:spTgt spid="54"/>
                                        </p:tgtEl>
                                        <p:attrNameLst>
                                          <p:attrName>ppt_x</p:attrName>
                                          <p:attrName>ppt_y</p:attrName>
                                        </p:attrNameLst>
                                      </p:cBhvr>
                                      <p:rCtr x="24466" y="-14154"/>
                                    </p:animMotion>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dissolv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4" grpId="1"/>
      <p:bldP spid="53"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907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049" y="298172"/>
            <a:ext cx="8335903" cy="6251927"/>
          </a:xfrm>
          <a:prstGeom prst="rect">
            <a:avLst/>
          </a:prstGeom>
        </p:spPr>
      </p:pic>
      <p:sp>
        <p:nvSpPr>
          <p:cNvPr id="5" name="TextBox 4"/>
          <p:cNvSpPr txBox="1"/>
          <p:nvPr/>
        </p:nvSpPr>
        <p:spPr>
          <a:xfrm>
            <a:off x="7363327" y="720399"/>
            <a:ext cx="2709923" cy="461665"/>
          </a:xfrm>
          <a:prstGeom prst="rect">
            <a:avLst/>
          </a:prstGeom>
          <a:noFill/>
        </p:spPr>
        <p:txBody>
          <a:bodyPr wrap="square" rtlCol="0">
            <a:spAutoFit/>
          </a:bodyPr>
          <a:lstStyle/>
          <a:p>
            <a:r>
              <a:rPr lang="en-US" sz="2400" b="1" dirty="0">
                <a:solidFill>
                  <a:schemeClr val="bg1"/>
                </a:solidFill>
                <a:hlinkClick r:id="rId3"/>
              </a:rPr>
              <a:t>INTRODUCTION</a:t>
            </a:r>
            <a:endParaRPr lang="en-US" sz="2400" b="1" dirty="0">
              <a:solidFill>
                <a:schemeClr val="bg1"/>
              </a:solidFill>
            </a:endParaRPr>
          </a:p>
        </p:txBody>
      </p:sp>
    </p:spTree>
    <p:extLst>
      <p:ext uri="{BB962C8B-B14F-4D97-AF65-F5344CB8AC3E}">
        <p14:creationId xmlns:p14="http://schemas.microsoft.com/office/powerpoint/2010/main" val="308616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5185" y="1929014"/>
            <a:ext cx="8280978" cy="1790700"/>
          </a:xfrm>
        </p:spPr>
        <p:txBody>
          <a:bodyPr/>
          <a:lstStyle/>
          <a:p>
            <a:pPr algn="l"/>
            <a:r>
              <a:rPr lang="en-GB" sz="2700" dirty="0">
                <a:solidFill>
                  <a:srgbClr val="E4581C"/>
                </a:solidFill>
              </a:rPr>
              <a:t>	Supporting schools </a:t>
            </a:r>
            <a:br>
              <a:rPr lang="en-GB" sz="2700" dirty="0">
                <a:solidFill>
                  <a:srgbClr val="E4581C"/>
                </a:solidFill>
              </a:rPr>
            </a:br>
            <a:r>
              <a:rPr lang="en-GB" sz="2700" dirty="0">
                <a:solidFill>
                  <a:srgbClr val="E4581C"/>
                </a:solidFill>
              </a:rPr>
              <a:t>			strengthening families</a:t>
            </a:r>
            <a:br>
              <a:rPr lang="en-GB" sz="2700" dirty="0">
                <a:solidFill>
                  <a:srgbClr val="E4581C"/>
                </a:solidFill>
              </a:rPr>
            </a:br>
            <a:r>
              <a:rPr lang="en-GB" sz="2700" dirty="0">
                <a:solidFill>
                  <a:srgbClr val="E4581C"/>
                </a:solidFill>
              </a:rPr>
              <a:t>					enabling change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474" y="3771573"/>
            <a:ext cx="1185167" cy="11851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029" y="3983285"/>
            <a:ext cx="973455" cy="97345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1210" y="3832275"/>
            <a:ext cx="1124465" cy="112446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1243" y="3983285"/>
            <a:ext cx="973455" cy="97345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1578" y="3983285"/>
            <a:ext cx="973455" cy="97345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0729" y="3713406"/>
            <a:ext cx="1156563" cy="1251402"/>
          </a:xfrm>
          <a:prstGeom prst="rect">
            <a:avLst/>
          </a:prstGeom>
        </p:spPr>
      </p:pic>
      <p:pic>
        <p:nvPicPr>
          <p:cNvPr id="14" name="Picture 1" descr="/var/folders/0f/sgbcxwrj4vsbtsh5_g4wx92m0000gn/T/com.microsoft.Outlook/WebArchiveCopyPasteTempFiles/cid6EFE4F6F-F5D7-4E95-89D9-D0038413998E">
            <a:extLst>
              <a:ext uri="{FF2B5EF4-FFF2-40B4-BE49-F238E27FC236}">
                <a16:creationId xmlns:a16="http://schemas.microsoft.com/office/drawing/2014/main" id="{F917448D-427F-9245-BBD2-BC2537E95B7D}"/>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4401936" y="5470137"/>
            <a:ext cx="2863097" cy="9734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C6F4F8-6AA7-D34F-9980-395EC9C4E52E}"/>
              </a:ext>
            </a:extLst>
          </p:cNvPr>
          <p:cNvSpPr txBox="1"/>
          <p:nvPr/>
        </p:nvSpPr>
        <p:spPr>
          <a:xfrm>
            <a:off x="3506029" y="901136"/>
            <a:ext cx="4280339" cy="1107996"/>
          </a:xfrm>
          <a:prstGeom prst="rect">
            <a:avLst/>
          </a:prstGeom>
          <a:noFill/>
        </p:spPr>
        <p:txBody>
          <a:bodyPr wrap="none" rtlCol="0">
            <a:spAutoFit/>
          </a:bodyPr>
          <a:lstStyle/>
          <a:p>
            <a:r>
              <a:rPr lang="en-US" sz="6600" dirty="0"/>
              <a:t>THANK YOU</a:t>
            </a:r>
          </a:p>
        </p:txBody>
      </p:sp>
    </p:spTree>
    <p:extLst>
      <p:ext uri="{BB962C8B-B14F-4D97-AF65-F5344CB8AC3E}">
        <p14:creationId xmlns:p14="http://schemas.microsoft.com/office/powerpoint/2010/main" val="4202397303"/>
      </p:ext>
    </p:extLst>
  </p:cSld>
  <p:clrMapOvr>
    <a:masterClrMapping/>
  </p:clrMapOvr>
  <mc:AlternateContent xmlns:mc="http://schemas.openxmlformats.org/markup-compatibility/2006" xmlns:p14="http://schemas.microsoft.com/office/powerpoint/2010/main">
    <mc:Choice Requires="p14">
      <p:transition spd="med" p14:dur="700" advTm="5866">
        <p:fade/>
      </p:transition>
    </mc:Choice>
    <mc:Fallback xmlns="">
      <p:transition spd="med" advTm="5866">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3"/>
          <p:cNvSpPr/>
          <p:nvPr/>
        </p:nvSpPr>
        <p:spPr>
          <a:xfrm>
            <a:off x="2370619" y="2132073"/>
            <a:ext cx="7388272" cy="3970318"/>
          </a:xfrm>
          <a:prstGeom prst="rect">
            <a:avLst/>
          </a:prstGeom>
        </p:spPr>
        <p:txBody>
          <a:bodyPr wrap="square">
            <a:spAutoFit/>
          </a:bodyPr>
          <a:lstStyle/>
          <a:p>
            <a:r>
              <a:rPr lang="en-GB" dirty="0" err="1"/>
              <a:t>bridget@broadtalk.com</a:t>
            </a:r>
            <a:endParaRPr lang="en-GB" dirty="0"/>
          </a:p>
          <a:p>
            <a:r>
              <a:rPr lang="en-GB" dirty="0"/>
              <a:t>07909 931773</a:t>
            </a:r>
          </a:p>
          <a:p>
            <a:r>
              <a:rPr lang="en-GB" dirty="0">
                <a:hlinkClick r:id="rId3"/>
              </a:rPr>
              <a:t>http://theschoolandfamilyworks.co.uk</a:t>
            </a:r>
            <a:r>
              <a:rPr lang="en-GB" dirty="0"/>
              <a:t> </a:t>
            </a:r>
          </a:p>
          <a:p>
            <a:r>
              <a:rPr lang="en-GB" dirty="0"/>
              <a:t>    </a:t>
            </a:r>
          </a:p>
          <a:p>
            <a:r>
              <a:rPr lang="en-GB" dirty="0"/>
              <a:t>Follow us on</a:t>
            </a:r>
          </a:p>
          <a:p>
            <a:r>
              <a:rPr lang="en-GB" dirty="0">
                <a:hlinkClick r:id="rId4"/>
              </a:rPr>
              <a:t>https://twitter.com/SFWchange</a:t>
            </a:r>
            <a:endParaRPr lang="en-GB" dirty="0"/>
          </a:p>
          <a:p>
            <a:r>
              <a:rPr lang="en-GB" dirty="0"/>
              <a:t> </a:t>
            </a:r>
          </a:p>
          <a:p>
            <a:r>
              <a:rPr lang="en-US" dirty="0"/>
              <a:t>Family Groups in Feltham are accredited by GLA Project Oracle as Level 2</a:t>
            </a:r>
            <a:endParaRPr lang="en-GB" dirty="0"/>
          </a:p>
          <a:p>
            <a:r>
              <a:rPr lang="en-US" dirty="0"/>
              <a:t>"A project validated at level 2 has provided, in addition to a coherent and plausible programme model, a clear evaluation plan that measures relevant project outcomes in an appropriate way. Further, a level 2 project has provided evaluation findings that indicate that the project has a positive impact."</a:t>
            </a:r>
            <a:endParaRPr lang="en-GB" dirty="0"/>
          </a:p>
          <a:p>
            <a:endParaRPr lang="en-US" dirty="0"/>
          </a:p>
        </p:txBody>
      </p:sp>
      <p:sp>
        <p:nvSpPr>
          <p:cNvPr id="3" name="TextBox 2"/>
          <p:cNvSpPr txBox="1"/>
          <p:nvPr/>
        </p:nvSpPr>
        <p:spPr>
          <a:xfrm>
            <a:off x="2370620" y="855403"/>
            <a:ext cx="4016845" cy="707886"/>
          </a:xfrm>
          <a:prstGeom prst="rect">
            <a:avLst/>
          </a:prstGeom>
          <a:noFill/>
        </p:spPr>
        <p:txBody>
          <a:bodyPr wrap="none" rtlCol="0">
            <a:spAutoFit/>
          </a:bodyPr>
          <a:lstStyle/>
          <a:p>
            <a:r>
              <a:rPr lang="en-US" sz="4000" dirty="0">
                <a:latin typeface="+mj-lt"/>
              </a:rPr>
              <a:t>Thanks for coming</a:t>
            </a:r>
          </a:p>
        </p:txBody>
      </p:sp>
    </p:spTree>
    <p:extLst>
      <p:ext uri="{BB962C8B-B14F-4D97-AF65-F5344CB8AC3E}">
        <p14:creationId xmlns:p14="http://schemas.microsoft.com/office/powerpoint/2010/main" val="436084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47534" y="2177815"/>
            <a:ext cx="6528233" cy="3539430"/>
          </a:xfrm>
          <a:prstGeom prst="rect">
            <a:avLst/>
          </a:prstGeom>
        </p:spPr>
        <p:txBody>
          <a:bodyPr wrap="square">
            <a:spAutoFit/>
          </a:bodyPr>
          <a:lstStyle/>
          <a:p>
            <a:pPr marL="457200" indent="-457200">
              <a:buFont typeface="Arial"/>
              <a:buChar char="•"/>
            </a:pPr>
            <a:r>
              <a:rPr lang="en-GB" sz="3200" dirty="0"/>
              <a:t>What is Family Group? The model, the lineage, the evidence base &amp; impacts</a:t>
            </a:r>
          </a:p>
          <a:p>
            <a:pPr marL="457200" indent="-457200">
              <a:buFont typeface="Arial"/>
              <a:buChar char="•"/>
            </a:pPr>
            <a:endParaRPr lang="en-GB" sz="3200" dirty="0"/>
          </a:p>
          <a:p>
            <a:pPr marL="457200" indent="-457200">
              <a:buFont typeface="Arial"/>
              <a:buChar char="•"/>
            </a:pPr>
            <a:r>
              <a:rPr lang="en-GB" sz="3200" dirty="0"/>
              <a:t>The user voice: why FG works</a:t>
            </a:r>
          </a:p>
          <a:p>
            <a:endParaRPr lang="en-GB" sz="3200" dirty="0"/>
          </a:p>
          <a:p>
            <a:pPr marL="457200" indent="-457200">
              <a:buFont typeface="Arial"/>
              <a:buChar char="•"/>
            </a:pPr>
            <a:r>
              <a:rPr lang="en-GB" sz="3200" dirty="0"/>
              <a:t>Q&amp;A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847533" y="1208626"/>
            <a:ext cx="2289008" cy="584776"/>
          </a:xfrm>
          <a:prstGeom prst="rect">
            <a:avLst/>
          </a:prstGeom>
          <a:noFill/>
        </p:spPr>
        <p:txBody>
          <a:bodyPr wrap="none" rtlCol="0">
            <a:spAutoFit/>
          </a:bodyPr>
          <a:lstStyle/>
          <a:p>
            <a:r>
              <a:rPr lang="en-US" sz="3200" b="1" dirty="0"/>
              <a:t>Session Plan</a:t>
            </a:r>
          </a:p>
        </p:txBody>
      </p:sp>
    </p:spTree>
    <p:extLst>
      <p:ext uri="{BB962C8B-B14F-4D97-AF65-F5344CB8AC3E}">
        <p14:creationId xmlns:p14="http://schemas.microsoft.com/office/powerpoint/2010/main" val="302299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991" y="1399452"/>
            <a:ext cx="720545" cy="1100993"/>
          </a:xfrm>
          <a:prstGeom prst="rect">
            <a:avLst/>
          </a:prstGeom>
        </p:spPr>
      </p:pic>
      <p:pic>
        <p:nvPicPr>
          <p:cNvPr id="54" name="Picture 53"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717" y="3597634"/>
            <a:ext cx="406634" cy="285251"/>
          </a:xfrm>
          <a:prstGeom prst="rect">
            <a:avLst/>
          </a:prstGeom>
        </p:spPr>
      </p:pic>
      <p:pic>
        <p:nvPicPr>
          <p:cNvPr id="51" name="Picture 50"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4156" y="2279219"/>
            <a:ext cx="478569" cy="335713"/>
          </a:xfrm>
          <a:prstGeom prst="rect">
            <a:avLst/>
          </a:prstGeom>
        </p:spPr>
      </p:pic>
      <p:pic>
        <p:nvPicPr>
          <p:cNvPr id="55" name="Picture 54"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058" y="5431797"/>
            <a:ext cx="365538" cy="256423"/>
          </a:xfrm>
          <a:prstGeom prst="rect">
            <a:avLst/>
          </a:prstGeom>
        </p:spPr>
      </p:pic>
      <p:pic>
        <p:nvPicPr>
          <p:cNvPr id="53" name="Picture 52"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985" y="6194605"/>
            <a:ext cx="330991" cy="232188"/>
          </a:xfrm>
          <a:prstGeom prst="rect">
            <a:avLst/>
          </a:prstGeom>
        </p:spPr>
      </p:pic>
      <p:pic>
        <p:nvPicPr>
          <p:cNvPr id="52" name="Picture 51"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1833" y="4411520"/>
            <a:ext cx="415033" cy="29114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9478" y="895626"/>
            <a:ext cx="690002" cy="1054322"/>
          </a:xfrm>
          <a:prstGeom prst="rect">
            <a:avLst/>
          </a:prstGeom>
        </p:spPr>
      </p:pic>
      <p:pic>
        <p:nvPicPr>
          <p:cNvPr id="49" name="Picture 48" descr="images.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602" y="2576494"/>
            <a:ext cx="329203" cy="230934"/>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8243" y="5059365"/>
            <a:ext cx="690001" cy="105432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7975" y="957384"/>
            <a:ext cx="792876" cy="1057168"/>
          </a:xfrm>
          <a:prstGeom prst="rect">
            <a:avLst/>
          </a:prstGeom>
        </p:spPr>
      </p:pic>
      <p:pic>
        <p:nvPicPr>
          <p:cNvPr id="8" name="Picture 7"/>
          <p:cNvPicPr/>
          <p:nvPr/>
        </p:nvPicPr>
        <p:blipFill>
          <a:blip r:embed="rId8" cstate="print">
            <a:extLst>
              <a:ext uri="{28A0092B-C50C-407E-A947-70E740481C1C}">
                <a14:useLocalDpi xmlns:a14="http://schemas.microsoft.com/office/drawing/2010/main" val="0"/>
              </a:ext>
            </a:extLst>
          </a:blip>
          <a:stretch>
            <a:fillRect/>
          </a:stretch>
        </p:blipFill>
        <p:spPr>
          <a:xfrm>
            <a:off x="6205990" y="5311299"/>
            <a:ext cx="857250" cy="857250"/>
          </a:xfrm>
          <a:prstGeom prst="rect">
            <a:avLst/>
          </a:prstGeom>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a:off x="7115161" y="1204730"/>
            <a:ext cx="904875" cy="1074488"/>
          </a:xfrm>
          <a:prstGeom prst="rect">
            <a:avLst/>
          </a:prstGeom>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2500881" y="2500444"/>
            <a:ext cx="845367" cy="1064602"/>
          </a:xfrm>
          <a:prstGeom prst="rect">
            <a:avLst/>
          </a:prstGeom>
        </p:spPr>
      </p:pic>
      <p:pic>
        <p:nvPicPr>
          <p:cNvPr id="13" name="Picture 12"/>
          <p:cNvPicPr/>
          <p:nvPr/>
        </p:nvPicPr>
        <p:blipFill>
          <a:blip r:embed="rId11" cstate="print">
            <a:extLst>
              <a:ext uri="{28A0092B-C50C-407E-A947-70E740481C1C}">
                <a14:useLocalDpi xmlns:a14="http://schemas.microsoft.com/office/drawing/2010/main" val="0"/>
              </a:ext>
            </a:extLst>
          </a:blip>
          <a:stretch>
            <a:fillRect/>
          </a:stretch>
        </p:blipFill>
        <p:spPr>
          <a:xfrm>
            <a:off x="7988734" y="3247741"/>
            <a:ext cx="819150" cy="1163779"/>
          </a:xfrm>
          <a:prstGeom prst="rect">
            <a:avLst/>
          </a:prstGeom>
        </p:spPr>
      </p:pic>
      <p:pic>
        <p:nvPicPr>
          <p:cNvPr id="14" name="Picture 13"/>
          <p:cNvPicPr/>
          <p:nvPr/>
        </p:nvPicPr>
        <p:blipFill>
          <a:blip r:embed="rId12" cstate="print">
            <a:extLst>
              <a:ext uri="{28A0092B-C50C-407E-A947-70E740481C1C}">
                <a14:useLocalDpi xmlns:a14="http://schemas.microsoft.com/office/drawing/2010/main" val="0"/>
              </a:ext>
            </a:extLst>
          </a:blip>
          <a:stretch>
            <a:fillRect/>
          </a:stretch>
        </p:blipFill>
        <p:spPr>
          <a:xfrm>
            <a:off x="3541389" y="1893719"/>
            <a:ext cx="715202" cy="876300"/>
          </a:xfrm>
          <a:prstGeom prst="rect">
            <a:avLst/>
          </a:prstGeom>
        </p:spPr>
      </p:pic>
      <p:pic>
        <p:nvPicPr>
          <p:cNvPr id="15" name="Picture 14"/>
          <p:cNvPicPr>
            <a:picLocks noChangeAspect="1"/>
          </p:cNvPicPr>
          <p:nvPr/>
        </p:nvPicPr>
        <p:blipFill>
          <a:blip r:embed="rId13"/>
          <a:stretch>
            <a:fillRect/>
          </a:stretch>
        </p:blipFill>
        <p:spPr>
          <a:xfrm>
            <a:off x="3254059" y="4273585"/>
            <a:ext cx="720499" cy="1037715"/>
          </a:xfrm>
          <a:prstGeom prst="rect">
            <a:avLst/>
          </a:prstGeom>
        </p:spPr>
      </p:pic>
      <p:pic>
        <p:nvPicPr>
          <p:cNvPr id="18" name="Picture 17"/>
          <p:cNvPicPr/>
          <p:nvPr/>
        </p:nvPicPr>
        <p:blipFill>
          <a:blip r:embed="rId14" cstate="print">
            <a:extLst>
              <a:ext uri="{28A0092B-C50C-407E-A947-70E740481C1C}">
                <a14:useLocalDpi xmlns:a14="http://schemas.microsoft.com/office/drawing/2010/main" val="0"/>
              </a:ext>
            </a:extLst>
          </a:blip>
          <a:stretch>
            <a:fillRect/>
          </a:stretch>
        </p:blipFill>
        <p:spPr>
          <a:xfrm>
            <a:off x="7333118" y="1933986"/>
            <a:ext cx="885825" cy="885825"/>
          </a:xfrm>
          <a:prstGeom prst="rect">
            <a:avLst/>
          </a:prstGeom>
        </p:spPr>
      </p:pic>
      <p:cxnSp>
        <p:nvCxnSpPr>
          <p:cNvPr id="22" name="Straight Arrow Connector 21"/>
          <p:cNvCxnSpPr/>
          <p:nvPr/>
        </p:nvCxnSpPr>
        <p:spPr>
          <a:xfrm flipH="1">
            <a:off x="5480363" y="1399451"/>
            <a:ext cx="60963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5" name="Lightning Bolt 24"/>
          <p:cNvSpPr/>
          <p:nvPr/>
        </p:nvSpPr>
        <p:spPr>
          <a:xfrm>
            <a:off x="2505326" y="895626"/>
            <a:ext cx="569847" cy="655462"/>
          </a:xfrm>
          <a:prstGeom prst="lightningBolt">
            <a:avLst/>
          </a:prstGeom>
          <a:solidFill>
            <a:srgbClr val="FA8914"/>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Smiley Face 25"/>
          <p:cNvSpPr/>
          <p:nvPr/>
        </p:nvSpPr>
        <p:spPr>
          <a:xfrm>
            <a:off x="1947314" y="895626"/>
            <a:ext cx="558012" cy="622902"/>
          </a:xfrm>
          <a:prstGeom prst="smileyFace">
            <a:avLst/>
          </a:prstGeom>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Cloud 27"/>
          <p:cNvSpPr/>
          <p:nvPr/>
        </p:nvSpPr>
        <p:spPr>
          <a:xfrm>
            <a:off x="3075173" y="895626"/>
            <a:ext cx="569846" cy="590342"/>
          </a:xfrm>
          <a:prstGeom prst="cloud">
            <a:avLst/>
          </a:prstGeom>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29" name="Straight Arrow Connector 28"/>
          <p:cNvCxnSpPr/>
          <p:nvPr/>
        </p:nvCxnSpPr>
        <p:spPr>
          <a:xfrm flipH="1">
            <a:off x="3619597" y="1902344"/>
            <a:ext cx="558787" cy="2751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1" name="Picture 30"/>
          <p:cNvPicPr/>
          <p:nvPr/>
        </p:nvPicPr>
        <p:blipFill>
          <a:blip r:embed="rId10" cstate="print">
            <a:extLst>
              <a:ext uri="{28A0092B-C50C-407E-A947-70E740481C1C}">
                <a14:useLocalDpi xmlns:a14="http://schemas.microsoft.com/office/drawing/2010/main" val="0"/>
              </a:ext>
            </a:extLst>
          </a:blip>
          <a:stretch>
            <a:fillRect/>
          </a:stretch>
        </p:blipFill>
        <p:spPr>
          <a:xfrm>
            <a:off x="2852973" y="3247740"/>
            <a:ext cx="721792" cy="849607"/>
          </a:xfrm>
          <a:prstGeom prst="rect">
            <a:avLst/>
          </a:prstGeom>
        </p:spPr>
      </p:pic>
      <p:pic>
        <p:nvPicPr>
          <p:cNvPr id="34" name="Picture 33"/>
          <p:cNvPicPr/>
          <p:nvPr/>
        </p:nvPicPr>
        <p:blipFill>
          <a:blip r:embed="rId15" cstate="print">
            <a:extLst>
              <a:ext uri="{28A0092B-C50C-407E-A947-70E740481C1C}">
                <a14:useLocalDpi xmlns:a14="http://schemas.microsoft.com/office/drawing/2010/main" val="0"/>
              </a:ext>
            </a:extLst>
          </a:blip>
          <a:stretch>
            <a:fillRect/>
          </a:stretch>
        </p:blipFill>
        <p:spPr>
          <a:xfrm>
            <a:off x="8896866" y="5059366"/>
            <a:ext cx="904875" cy="904875"/>
          </a:xfrm>
          <a:prstGeom prst="rect">
            <a:avLst/>
          </a:prstGeom>
        </p:spPr>
      </p:pic>
      <p:pic>
        <p:nvPicPr>
          <p:cNvPr id="35" name="Picture 34"/>
          <p:cNvPicPr/>
          <p:nvPr/>
        </p:nvPicPr>
        <p:blipFill>
          <a:blip r:embed="rId16" cstate="print">
            <a:extLst>
              <a:ext uri="{28A0092B-C50C-407E-A947-70E740481C1C}">
                <a14:useLocalDpi xmlns:a14="http://schemas.microsoft.com/office/drawing/2010/main" val="0"/>
              </a:ext>
            </a:extLst>
          </a:blip>
          <a:stretch>
            <a:fillRect/>
          </a:stretch>
        </p:blipFill>
        <p:spPr>
          <a:xfrm>
            <a:off x="9644838" y="4705534"/>
            <a:ext cx="918845" cy="918845"/>
          </a:xfrm>
          <a:prstGeom prst="rect">
            <a:avLst/>
          </a:prstGeom>
        </p:spPr>
      </p:pic>
      <p:pic>
        <p:nvPicPr>
          <p:cNvPr id="36" name="Picture 35"/>
          <p:cNvPicPr/>
          <p:nvPr/>
        </p:nvPicPr>
        <p:blipFill>
          <a:blip r:embed="rId17" cstate="print">
            <a:extLst>
              <a:ext uri="{28A0092B-C50C-407E-A947-70E740481C1C}">
                <a14:useLocalDpi xmlns:a14="http://schemas.microsoft.com/office/drawing/2010/main" val="0"/>
              </a:ext>
            </a:extLst>
          </a:blip>
          <a:stretch>
            <a:fillRect/>
          </a:stretch>
        </p:blipFill>
        <p:spPr>
          <a:xfrm>
            <a:off x="8948758" y="5570119"/>
            <a:ext cx="734727" cy="733983"/>
          </a:xfrm>
          <a:prstGeom prst="rect">
            <a:avLst/>
          </a:prstGeom>
        </p:spPr>
      </p:pic>
      <p:pic>
        <p:nvPicPr>
          <p:cNvPr id="33" name="Picture 32"/>
          <p:cNvPicPr/>
          <p:nvPr/>
        </p:nvPicPr>
        <p:blipFill>
          <a:blip r:embed="rId18" cstate="print">
            <a:extLst>
              <a:ext uri="{28A0092B-C50C-407E-A947-70E740481C1C}">
                <a14:useLocalDpi xmlns:a14="http://schemas.microsoft.com/office/drawing/2010/main" val="0"/>
              </a:ext>
            </a:extLst>
          </a:blip>
          <a:stretch>
            <a:fillRect/>
          </a:stretch>
        </p:blipFill>
        <p:spPr>
          <a:xfrm>
            <a:off x="9683485" y="5230257"/>
            <a:ext cx="801331" cy="679723"/>
          </a:xfrm>
          <a:prstGeom prst="rect">
            <a:avLst/>
          </a:prstGeom>
        </p:spPr>
      </p:pic>
      <p:pic>
        <p:nvPicPr>
          <p:cNvPr id="9" name="Picture 8"/>
          <p:cNvPicPr/>
          <p:nvPr/>
        </p:nvPicPr>
        <p:blipFill>
          <a:blip r:embed="rId19" cstate="print">
            <a:extLst>
              <a:ext uri="{28A0092B-C50C-407E-A947-70E740481C1C}">
                <a14:useLocalDpi xmlns:a14="http://schemas.microsoft.com/office/drawing/2010/main" val="0"/>
              </a:ext>
            </a:extLst>
          </a:blip>
          <a:stretch>
            <a:fillRect/>
          </a:stretch>
        </p:blipFill>
        <p:spPr>
          <a:xfrm>
            <a:off x="3548298" y="4792442"/>
            <a:ext cx="914400" cy="914400"/>
          </a:xfrm>
          <a:prstGeom prst="rect">
            <a:avLst/>
          </a:prstGeom>
        </p:spPr>
      </p:pic>
      <p:pic>
        <p:nvPicPr>
          <p:cNvPr id="10" name="Picture 9"/>
          <p:cNvPicPr/>
          <p:nvPr/>
        </p:nvPicPr>
        <p:blipFill>
          <a:blip r:embed="rId20" cstate="print">
            <a:extLst>
              <a:ext uri="{28A0092B-C50C-407E-A947-70E740481C1C}">
                <a14:useLocalDpi xmlns:a14="http://schemas.microsoft.com/office/drawing/2010/main" val="0"/>
              </a:ext>
            </a:extLst>
          </a:blip>
          <a:stretch>
            <a:fillRect/>
          </a:stretch>
        </p:blipFill>
        <p:spPr>
          <a:xfrm>
            <a:off x="7531534" y="3994640"/>
            <a:ext cx="914400" cy="914400"/>
          </a:xfrm>
          <a:prstGeom prst="rect">
            <a:avLst/>
          </a:prstGeom>
        </p:spPr>
      </p:pic>
      <p:pic>
        <p:nvPicPr>
          <p:cNvPr id="37" name="Picture 36"/>
          <p:cNvPicPr>
            <a:picLocks noChangeAspect="1"/>
          </p:cNvPicPr>
          <p:nvPr/>
        </p:nvPicPr>
        <p:blipFill>
          <a:blip r:embed="rId21"/>
          <a:stretch>
            <a:fillRect/>
          </a:stretch>
        </p:blipFill>
        <p:spPr>
          <a:xfrm>
            <a:off x="4091422" y="5266000"/>
            <a:ext cx="371276" cy="602613"/>
          </a:xfrm>
          <a:prstGeom prst="rect">
            <a:avLst/>
          </a:prstGeom>
        </p:spPr>
      </p:pic>
      <p:pic>
        <p:nvPicPr>
          <p:cNvPr id="38" name="Picture 37"/>
          <p:cNvPicPr>
            <a:picLocks noChangeAspect="1"/>
          </p:cNvPicPr>
          <p:nvPr/>
        </p:nvPicPr>
        <p:blipFill>
          <a:blip r:embed="rId21"/>
          <a:stretch>
            <a:fillRect/>
          </a:stretch>
        </p:blipFill>
        <p:spPr>
          <a:xfrm>
            <a:off x="6089995" y="5824181"/>
            <a:ext cx="371276" cy="602613"/>
          </a:xfrm>
          <a:prstGeom prst="rect">
            <a:avLst/>
          </a:prstGeom>
        </p:spPr>
      </p:pic>
      <p:pic>
        <p:nvPicPr>
          <p:cNvPr id="39" name="Picture 38"/>
          <p:cNvPicPr>
            <a:picLocks noChangeAspect="1"/>
          </p:cNvPicPr>
          <p:nvPr/>
        </p:nvPicPr>
        <p:blipFill>
          <a:blip r:embed="rId21"/>
          <a:stretch>
            <a:fillRect/>
          </a:stretch>
        </p:blipFill>
        <p:spPr>
          <a:xfrm>
            <a:off x="6680028" y="5768023"/>
            <a:ext cx="371276" cy="602613"/>
          </a:xfrm>
          <a:prstGeom prst="rect">
            <a:avLst/>
          </a:prstGeom>
        </p:spPr>
      </p:pic>
      <p:pic>
        <p:nvPicPr>
          <p:cNvPr id="40" name="Picture 39"/>
          <p:cNvPicPr>
            <a:picLocks noChangeAspect="1"/>
          </p:cNvPicPr>
          <p:nvPr/>
        </p:nvPicPr>
        <p:blipFill>
          <a:blip r:embed="rId21"/>
          <a:stretch>
            <a:fillRect/>
          </a:stretch>
        </p:blipFill>
        <p:spPr>
          <a:xfrm>
            <a:off x="8083090" y="4491136"/>
            <a:ext cx="371276" cy="602613"/>
          </a:xfrm>
          <a:prstGeom prst="rect">
            <a:avLst/>
          </a:prstGeom>
        </p:spPr>
      </p:pic>
      <p:pic>
        <p:nvPicPr>
          <p:cNvPr id="41" name="Picture 40"/>
          <p:cNvPicPr>
            <a:picLocks noChangeAspect="1"/>
          </p:cNvPicPr>
          <p:nvPr/>
        </p:nvPicPr>
        <p:blipFill>
          <a:blip r:embed="rId21"/>
          <a:stretch>
            <a:fillRect/>
          </a:stretch>
        </p:blipFill>
        <p:spPr>
          <a:xfrm>
            <a:off x="8525384" y="4199319"/>
            <a:ext cx="371276" cy="602613"/>
          </a:xfrm>
          <a:prstGeom prst="rect">
            <a:avLst/>
          </a:prstGeom>
        </p:spPr>
      </p:pic>
      <p:pic>
        <p:nvPicPr>
          <p:cNvPr id="42" name="Picture 41"/>
          <p:cNvPicPr>
            <a:picLocks noChangeAspect="1"/>
          </p:cNvPicPr>
          <p:nvPr/>
        </p:nvPicPr>
        <p:blipFill>
          <a:blip r:embed="rId21"/>
          <a:stretch>
            <a:fillRect/>
          </a:stretch>
        </p:blipFill>
        <p:spPr>
          <a:xfrm>
            <a:off x="7051304" y="2187287"/>
            <a:ext cx="371276" cy="602613"/>
          </a:xfrm>
          <a:prstGeom prst="rect">
            <a:avLst/>
          </a:prstGeom>
        </p:spPr>
      </p:pic>
      <p:pic>
        <p:nvPicPr>
          <p:cNvPr id="43" name="Picture 42"/>
          <p:cNvPicPr>
            <a:picLocks noChangeAspect="1"/>
          </p:cNvPicPr>
          <p:nvPr/>
        </p:nvPicPr>
        <p:blipFill>
          <a:blip r:embed="rId21"/>
          <a:stretch>
            <a:fillRect/>
          </a:stretch>
        </p:blipFill>
        <p:spPr>
          <a:xfrm>
            <a:off x="7847666" y="2409839"/>
            <a:ext cx="371276" cy="602613"/>
          </a:xfrm>
          <a:prstGeom prst="rect">
            <a:avLst/>
          </a:prstGeom>
        </p:spPr>
      </p:pic>
      <p:pic>
        <p:nvPicPr>
          <p:cNvPr id="44" name="Picture 43"/>
          <p:cNvPicPr>
            <a:picLocks noChangeAspect="1"/>
          </p:cNvPicPr>
          <p:nvPr/>
        </p:nvPicPr>
        <p:blipFill>
          <a:blip r:embed="rId21"/>
          <a:stretch>
            <a:fillRect/>
          </a:stretch>
        </p:blipFill>
        <p:spPr>
          <a:xfrm>
            <a:off x="4374601" y="2279219"/>
            <a:ext cx="371276" cy="602613"/>
          </a:xfrm>
          <a:prstGeom prst="rect">
            <a:avLst/>
          </a:prstGeom>
        </p:spPr>
      </p:pic>
      <p:pic>
        <p:nvPicPr>
          <p:cNvPr id="45" name="Picture 44"/>
          <p:cNvPicPr>
            <a:picLocks noChangeAspect="1"/>
          </p:cNvPicPr>
          <p:nvPr/>
        </p:nvPicPr>
        <p:blipFill>
          <a:blip r:embed="rId21"/>
          <a:stretch>
            <a:fillRect/>
          </a:stretch>
        </p:blipFill>
        <p:spPr>
          <a:xfrm>
            <a:off x="3885002" y="2530358"/>
            <a:ext cx="371276" cy="602613"/>
          </a:xfrm>
          <a:prstGeom prst="rect">
            <a:avLst/>
          </a:prstGeom>
        </p:spPr>
      </p:pic>
      <p:pic>
        <p:nvPicPr>
          <p:cNvPr id="46" name="Picture 45"/>
          <p:cNvPicPr>
            <a:picLocks noChangeAspect="1"/>
          </p:cNvPicPr>
          <p:nvPr/>
        </p:nvPicPr>
        <p:blipFill>
          <a:blip r:embed="rId21"/>
          <a:stretch>
            <a:fillRect/>
          </a:stretch>
        </p:blipFill>
        <p:spPr>
          <a:xfrm>
            <a:off x="2544395" y="3381636"/>
            <a:ext cx="440957" cy="715711"/>
          </a:xfrm>
          <a:prstGeom prst="rect">
            <a:avLst/>
          </a:prstGeom>
        </p:spPr>
      </p:pic>
      <p:pic>
        <p:nvPicPr>
          <p:cNvPr id="47" name="Picture 46"/>
          <p:cNvPicPr>
            <a:picLocks noChangeAspect="1"/>
          </p:cNvPicPr>
          <p:nvPr/>
        </p:nvPicPr>
        <p:blipFill>
          <a:blip r:embed="rId21"/>
          <a:stretch>
            <a:fillRect/>
          </a:stretch>
        </p:blipFill>
        <p:spPr>
          <a:xfrm>
            <a:off x="3445565" y="3693334"/>
            <a:ext cx="371276" cy="602613"/>
          </a:xfrm>
          <a:prstGeom prst="rect">
            <a:avLst/>
          </a:prstGeom>
        </p:spPr>
      </p:pic>
      <p:pic>
        <p:nvPicPr>
          <p:cNvPr id="48" name="Picture 47"/>
          <p:cNvPicPr>
            <a:picLocks noChangeAspect="1"/>
          </p:cNvPicPr>
          <p:nvPr/>
        </p:nvPicPr>
        <p:blipFill>
          <a:blip r:embed="rId21"/>
          <a:stretch>
            <a:fillRect/>
          </a:stretch>
        </p:blipFill>
        <p:spPr>
          <a:xfrm>
            <a:off x="3213869" y="5261794"/>
            <a:ext cx="371276" cy="602613"/>
          </a:xfrm>
          <a:prstGeom prst="rect">
            <a:avLst/>
          </a:prstGeom>
        </p:spPr>
      </p:pic>
      <p:pic>
        <p:nvPicPr>
          <p:cNvPr id="56" name="Picture 55" descr="Unknown.jpe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13349" y="2789900"/>
            <a:ext cx="1477502" cy="827401"/>
          </a:xfrm>
          <a:prstGeom prst="rect">
            <a:avLst/>
          </a:prstGeom>
        </p:spPr>
      </p:pic>
      <p:pic>
        <p:nvPicPr>
          <p:cNvPr id="57" name="Picture 56" descr="Unknown-1.jpe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23823" y="2177532"/>
            <a:ext cx="2042304" cy="2144885"/>
          </a:xfrm>
          <a:prstGeom prst="rect">
            <a:avLst/>
          </a:prstGeom>
        </p:spPr>
      </p:pic>
    </p:spTree>
    <p:extLst>
      <p:ext uri="{BB962C8B-B14F-4D97-AF65-F5344CB8AC3E}">
        <p14:creationId xmlns:p14="http://schemas.microsoft.com/office/powerpoint/2010/main" val="31836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3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dissolv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dissolve">
                                      <p:cBhvr>
                                        <p:cTn id="48" dur="500"/>
                                        <p:tgtEl>
                                          <p:spTgt spid="5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dissolve">
                                      <p:cBhvr>
                                        <p:cTn id="53" dur="500"/>
                                        <p:tgtEl>
                                          <p:spTgt spid="54"/>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dissolve">
                                      <p:cBhvr>
                                        <p:cTn id="63" dur="500"/>
                                        <p:tgtEl>
                                          <p:spTgt spid="53"/>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dissolve">
                                      <p:cBhvr>
                                        <p:cTn id="72" dur="500"/>
                                        <p:tgtEl>
                                          <p:spTgt spid="55"/>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dissolve">
                                      <p:cBhvr>
                                        <p:cTn id="77" dur="500"/>
                                        <p:tgtEl>
                                          <p:spTgt spid="5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dissolve">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dissolve">
                                      <p:cBhvr>
                                        <p:cTn id="91" dur="500"/>
                                        <p:tgtEl>
                                          <p:spTgt spid="42"/>
                                        </p:tgtEl>
                                      </p:cBhvr>
                                    </p:animEffec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dissolve">
                                      <p:cBhvr>
                                        <p:cTn id="96" dur="500"/>
                                        <p:tgtEl>
                                          <p:spTgt spid="44"/>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ntr" presetSubtype="0" fill="hold" nodeType="click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dissolve">
                                      <p:cBhvr>
                                        <p:cTn id="101" dur="500"/>
                                        <p:tgtEl>
                                          <p:spTgt spid="48"/>
                                        </p:tgtEl>
                                      </p:cBhvr>
                                    </p:animEffect>
                                  </p:childTnLst>
                                </p:cTn>
                              </p:par>
                            </p:childTnLst>
                          </p:cTn>
                        </p:par>
                      </p:childTnLst>
                    </p:cTn>
                  </p:par>
                  <p:par>
                    <p:cTn id="102" fill="hold">
                      <p:stCondLst>
                        <p:cond delay="indefinite"/>
                      </p:stCondLst>
                      <p:childTnLst>
                        <p:par>
                          <p:cTn id="103" fill="hold">
                            <p:stCondLst>
                              <p:cond delay="0"/>
                            </p:stCondLst>
                            <p:childTnLst>
                              <p:par>
                                <p:cTn id="104" presetID="9" presetClass="entr" presetSubtype="0" fill="hold"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dissolve">
                                      <p:cBhvr>
                                        <p:cTn id="106" dur="500"/>
                                        <p:tgtEl>
                                          <p:spTgt spid="38"/>
                                        </p:tgtEl>
                                      </p:cBhvr>
                                    </p:animEffect>
                                  </p:childTnLst>
                                </p:cTn>
                              </p:par>
                            </p:childTnLst>
                          </p:cTn>
                        </p:par>
                      </p:childTnLst>
                    </p:cTn>
                  </p:par>
                  <p:par>
                    <p:cTn id="107" fill="hold">
                      <p:stCondLst>
                        <p:cond delay="indefinite"/>
                      </p:stCondLst>
                      <p:childTnLst>
                        <p:par>
                          <p:cTn id="108" fill="hold">
                            <p:stCondLst>
                              <p:cond delay="0"/>
                            </p:stCondLst>
                            <p:childTnLst>
                              <p:par>
                                <p:cTn id="109" presetID="9" presetClass="entr" presetSubtype="0" fill="hold"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dissolve">
                                      <p:cBhvr>
                                        <p:cTn id="111" dur="500"/>
                                        <p:tgtEl>
                                          <p:spTgt spid="41"/>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4" fill="hold" nodeType="clickEffect">
                                  <p:stCondLst>
                                    <p:cond delay="0"/>
                                  </p:stCondLst>
                                  <p:childTnLst>
                                    <p:set>
                                      <p:cBhvr>
                                        <p:cTn id="115" dur="1" fill="hold">
                                          <p:stCondLst>
                                            <p:cond delay="0"/>
                                          </p:stCondLst>
                                        </p:cTn>
                                        <p:tgtEl>
                                          <p:spTgt spid="31"/>
                                        </p:tgtEl>
                                        <p:attrNameLst>
                                          <p:attrName>style.visibility</p:attrName>
                                        </p:attrNameLst>
                                      </p:cBhvr>
                                      <p:to>
                                        <p:strVal val="visible"/>
                                      </p:to>
                                    </p:set>
                                    <p:anim calcmode="lin" valueType="num">
                                      <p:cBhvr additive="base">
                                        <p:cTn id="116" dur="500" fill="hold"/>
                                        <p:tgtEl>
                                          <p:spTgt spid="31"/>
                                        </p:tgtEl>
                                        <p:attrNameLst>
                                          <p:attrName>ppt_x</p:attrName>
                                        </p:attrNameLst>
                                      </p:cBhvr>
                                      <p:tavLst>
                                        <p:tav tm="0">
                                          <p:val>
                                            <p:strVal val="#ppt_x"/>
                                          </p:val>
                                        </p:tav>
                                        <p:tav tm="100000">
                                          <p:val>
                                            <p:strVal val="#ppt_x"/>
                                          </p:val>
                                        </p:tav>
                                      </p:tavLst>
                                    </p:anim>
                                    <p:anim calcmode="lin" valueType="num">
                                      <p:cBhvr additive="base">
                                        <p:cTn id="1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nodeType="clickEffect">
                                  <p:stCondLst>
                                    <p:cond delay="0"/>
                                  </p:stCondLst>
                                  <p:childTnLst>
                                    <p:set>
                                      <p:cBhvr>
                                        <p:cTn id="121" dur="1" fill="hold">
                                          <p:stCondLst>
                                            <p:cond delay="0"/>
                                          </p:stCondLst>
                                        </p:cTn>
                                        <p:tgtEl>
                                          <p:spTgt spid="14"/>
                                        </p:tgtEl>
                                        <p:attrNameLst>
                                          <p:attrName>style.visibility</p:attrName>
                                        </p:attrNameLst>
                                      </p:cBhvr>
                                      <p:to>
                                        <p:strVal val="visible"/>
                                      </p:to>
                                    </p:set>
                                    <p:anim calcmode="lin" valueType="num">
                                      <p:cBhvr additive="base">
                                        <p:cTn id="122" dur="500" fill="hold"/>
                                        <p:tgtEl>
                                          <p:spTgt spid="14"/>
                                        </p:tgtEl>
                                        <p:attrNameLst>
                                          <p:attrName>ppt_x</p:attrName>
                                        </p:attrNameLst>
                                      </p:cBhvr>
                                      <p:tavLst>
                                        <p:tav tm="0">
                                          <p:val>
                                            <p:strVal val="#ppt_x"/>
                                          </p:val>
                                        </p:tav>
                                        <p:tav tm="100000">
                                          <p:val>
                                            <p:strVal val="#ppt_x"/>
                                          </p:val>
                                        </p:tav>
                                      </p:tavLst>
                                    </p:anim>
                                    <p:anim calcmode="lin" valueType="num">
                                      <p:cBhvr additive="base">
                                        <p:cTn id="1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additive="base">
                                        <p:cTn id="128" dur="500" fill="hold"/>
                                        <p:tgtEl>
                                          <p:spTgt spid="9"/>
                                        </p:tgtEl>
                                        <p:attrNameLst>
                                          <p:attrName>ppt_x</p:attrName>
                                        </p:attrNameLst>
                                      </p:cBhvr>
                                      <p:tavLst>
                                        <p:tav tm="0">
                                          <p:val>
                                            <p:strVal val="#ppt_x"/>
                                          </p:val>
                                        </p:tav>
                                        <p:tav tm="100000">
                                          <p:val>
                                            <p:strVal val="#ppt_x"/>
                                          </p:val>
                                        </p:tav>
                                      </p:tavLst>
                                    </p:anim>
                                    <p:anim calcmode="lin" valueType="num">
                                      <p:cBhvr additive="base">
                                        <p:cTn id="1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8"/>
                                        </p:tgtEl>
                                        <p:attrNameLst>
                                          <p:attrName>style.visibility</p:attrName>
                                        </p:attrNameLst>
                                      </p:cBhvr>
                                      <p:to>
                                        <p:strVal val="visible"/>
                                      </p:to>
                                    </p:set>
                                    <p:anim calcmode="lin" valueType="num">
                                      <p:cBhvr additive="base">
                                        <p:cTn id="134" dur="500" fill="hold"/>
                                        <p:tgtEl>
                                          <p:spTgt spid="8"/>
                                        </p:tgtEl>
                                        <p:attrNameLst>
                                          <p:attrName>ppt_x</p:attrName>
                                        </p:attrNameLst>
                                      </p:cBhvr>
                                      <p:tavLst>
                                        <p:tav tm="0">
                                          <p:val>
                                            <p:strVal val="#ppt_x"/>
                                          </p:val>
                                        </p:tav>
                                        <p:tav tm="100000">
                                          <p:val>
                                            <p:strVal val="#ppt_x"/>
                                          </p:val>
                                        </p:tav>
                                      </p:tavLst>
                                    </p:anim>
                                    <p:anim calcmode="lin" valueType="num">
                                      <p:cBhvr additive="base">
                                        <p:cTn id="1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nodeType="clickEffect">
                                  <p:stCondLst>
                                    <p:cond delay="0"/>
                                  </p:stCondLst>
                                  <p:childTnLst>
                                    <p:set>
                                      <p:cBhvr>
                                        <p:cTn id="139" dur="1" fill="hold">
                                          <p:stCondLst>
                                            <p:cond delay="0"/>
                                          </p:stCondLst>
                                        </p:cTn>
                                        <p:tgtEl>
                                          <p:spTgt spid="10"/>
                                        </p:tgtEl>
                                        <p:attrNameLst>
                                          <p:attrName>style.visibility</p:attrName>
                                        </p:attrNameLst>
                                      </p:cBhvr>
                                      <p:to>
                                        <p:strVal val="visible"/>
                                      </p:to>
                                    </p:set>
                                    <p:anim calcmode="lin" valueType="num">
                                      <p:cBhvr additive="base">
                                        <p:cTn id="140" dur="500" fill="hold"/>
                                        <p:tgtEl>
                                          <p:spTgt spid="10"/>
                                        </p:tgtEl>
                                        <p:attrNameLst>
                                          <p:attrName>ppt_x</p:attrName>
                                        </p:attrNameLst>
                                      </p:cBhvr>
                                      <p:tavLst>
                                        <p:tav tm="0">
                                          <p:val>
                                            <p:strVal val="#ppt_x"/>
                                          </p:val>
                                        </p:tav>
                                        <p:tav tm="100000">
                                          <p:val>
                                            <p:strVal val="#ppt_x"/>
                                          </p:val>
                                        </p:tav>
                                      </p:tavLst>
                                    </p:anim>
                                    <p:anim calcmode="lin" valueType="num">
                                      <p:cBhvr additive="base">
                                        <p:cTn id="1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8"/>
                                        </p:tgtEl>
                                        <p:attrNameLst>
                                          <p:attrName>style.visibility</p:attrName>
                                        </p:attrNameLst>
                                      </p:cBhvr>
                                      <p:to>
                                        <p:strVal val="visible"/>
                                      </p:to>
                                    </p:set>
                                    <p:anim calcmode="lin" valueType="num">
                                      <p:cBhvr additive="base">
                                        <p:cTn id="146" dur="500" fill="hold"/>
                                        <p:tgtEl>
                                          <p:spTgt spid="18"/>
                                        </p:tgtEl>
                                        <p:attrNameLst>
                                          <p:attrName>ppt_x</p:attrName>
                                        </p:attrNameLst>
                                      </p:cBhvr>
                                      <p:tavLst>
                                        <p:tav tm="0">
                                          <p:val>
                                            <p:strVal val="#ppt_x"/>
                                          </p:val>
                                        </p:tav>
                                        <p:tav tm="100000">
                                          <p:val>
                                            <p:strVal val="#ppt_x"/>
                                          </p:val>
                                        </p:tav>
                                      </p:tavLst>
                                    </p:anim>
                                    <p:anim calcmode="lin" valueType="num">
                                      <p:cBhvr additive="base">
                                        <p:cTn id="1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9" presetClass="entr" presetSubtype="0" fill="hold" nodeType="click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dissolve">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9" presetClass="entr" presetSubtype="0" fill="hold"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dissolve">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9" presetClass="entr" presetSubtype="0" fill="hold" nodeType="clickEffect">
                                  <p:stCondLst>
                                    <p:cond delay="0"/>
                                  </p:stCondLst>
                                  <p:childTnLst>
                                    <p:set>
                                      <p:cBhvr>
                                        <p:cTn id="161" dur="1" fill="hold">
                                          <p:stCondLst>
                                            <p:cond delay="0"/>
                                          </p:stCondLst>
                                        </p:cTn>
                                        <p:tgtEl>
                                          <p:spTgt spid="37"/>
                                        </p:tgtEl>
                                        <p:attrNameLst>
                                          <p:attrName>style.visibility</p:attrName>
                                        </p:attrNameLst>
                                      </p:cBhvr>
                                      <p:to>
                                        <p:strVal val="visible"/>
                                      </p:to>
                                    </p:set>
                                    <p:animEffect transition="in" filter="dissolve">
                                      <p:cBhvr>
                                        <p:cTn id="162" dur="500"/>
                                        <p:tgtEl>
                                          <p:spTgt spid="37"/>
                                        </p:tgtEl>
                                      </p:cBhvr>
                                    </p:animEffect>
                                  </p:childTnLst>
                                </p:cTn>
                              </p:par>
                            </p:childTnLst>
                          </p:cTn>
                        </p:par>
                      </p:childTnLst>
                    </p:cTn>
                  </p:par>
                  <p:par>
                    <p:cTn id="163" fill="hold">
                      <p:stCondLst>
                        <p:cond delay="indefinite"/>
                      </p:stCondLst>
                      <p:childTnLst>
                        <p:par>
                          <p:cTn id="164" fill="hold">
                            <p:stCondLst>
                              <p:cond delay="0"/>
                            </p:stCondLst>
                            <p:childTnLst>
                              <p:par>
                                <p:cTn id="165" presetID="9" presetClass="entr" presetSubtype="0" fill="hold" nodeType="click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dissolve">
                                      <p:cBhvr>
                                        <p:cTn id="167" dur="500"/>
                                        <p:tgtEl>
                                          <p:spTgt spid="39"/>
                                        </p:tgtEl>
                                      </p:cBhvr>
                                    </p:animEffect>
                                  </p:childTnLst>
                                </p:cTn>
                              </p:par>
                            </p:childTnLst>
                          </p:cTn>
                        </p:par>
                      </p:childTnLst>
                    </p:cTn>
                  </p:par>
                  <p:par>
                    <p:cTn id="168" fill="hold">
                      <p:stCondLst>
                        <p:cond delay="indefinite"/>
                      </p:stCondLst>
                      <p:childTnLst>
                        <p:par>
                          <p:cTn id="169" fill="hold">
                            <p:stCondLst>
                              <p:cond delay="0"/>
                            </p:stCondLst>
                            <p:childTnLst>
                              <p:par>
                                <p:cTn id="170" presetID="9" presetClass="entr" presetSubtype="0" fill="hold" nodeType="clickEffect">
                                  <p:stCondLst>
                                    <p:cond delay="0"/>
                                  </p:stCondLst>
                                  <p:childTnLst>
                                    <p:set>
                                      <p:cBhvr>
                                        <p:cTn id="171" dur="1" fill="hold">
                                          <p:stCondLst>
                                            <p:cond delay="0"/>
                                          </p:stCondLst>
                                        </p:cTn>
                                        <p:tgtEl>
                                          <p:spTgt spid="40"/>
                                        </p:tgtEl>
                                        <p:attrNameLst>
                                          <p:attrName>style.visibility</p:attrName>
                                        </p:attrNameLst>
                                      </p:cBhvr>
                                      <p:to>
                                        <p:strVal val="visible"/>
                                      </p:to>
                                    </p:set>
                                    <p:animEffect transition="in" filter="dissolve">
                                      <p:cBhvr>
                                        <p:cTn id="172" dur="500"/>
                                        <p:tgtEl>
                                          <p:spTgt spid="40"/>
                                        </p:tgtEl>
                                      </p:cBhvr>
                                    </p:animEffect>
                                  </p:childTnLst>
                                </p:cTn>
                              </p:par>
                            </p:childTnLst>
                          </p:cTn>
                        </p:par>
                      </p:childTnLst>
                    </p:cTn>
                  </p:par>
                  <p:par>
                    <p:cTn id="173" fill="hold">
                      <p:stCondLst>
                        <p:cond delay="indefinite"/>
                      </p:stCondLst>
                      <p:childTnLst>
                        <p:par>
                          <p:cTn id="174" fill="hold">
                            <p:stCondLst>
                              <p:cond delay="0"/>
                            </p:stCondLst>
                            <p:childTnLst>
                              <p:par>
                                <p:cTn id="175" presetID="9" presetClass="entr" presetSubtype="0" fill="hold" nodeType="click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dissolve">
                                      <p:cBhvr>
                                        <p:cTn id="177" dur="500"/>
                                        <p:tgtEl>
                                          <p:spTgt spid="43"/>
                                        </p:tgtEl>
                                      </p:cBhvr>
                                    </p:animEffect>
                                  </p:childTnLst>
                                </p:cTn>
                              </p:par>
                            </p:childTnLst>
                          </p:cTn>
                        </p:par>
                      </p:childTnLst>
                    </p:cTn>
                  </p:par>
                  <p:par>
                    <p:cTn id="178" fill="hold">
                      <p:stCondLst>
                        <p:cond delay="indefinite"/>
                      </p:stCondLst>
                      <p:childTnLst>
                        <p:par>
                          <p:cTn id="179" fill="hold">
                            <p:stCondLst>
                              <p:cond delay="0"/>
                            </p:stCondLst>
                            <p:childTnLst>
                              <p:par>
                                <p:cTn id="180" presetID="9" presetClass="entr" presetSubtype="0" fill="hold" nodeType="clickEffect">
                                  <p:stCondLst>
                                    <p:cond delay="0"/>
                                  </p:stCondLst>
                                  <p:childTnLst>
                                    <p:set>
                                      <p:cBhvr>
                                        <p:cTn id="181" dur="1" fill="hold">
                                          <p:stCondLst>
                                            <p:cond delay="0"/>
                                          </p:stCondLst>
                                        </p:cTn>
                                        <p:tgtEl>
                                          <p:spTgt spid="56"/>
                                        </p:tgtEl>
                                        <p:attrNameLst>
                                          <p:attrName>style.visibility</p:attrName>
                                        </p:attrNameLst>
                                      </p:cBhvr>
                                      <p:to>
                                        <p:strVal val="visible"/>
                                      </p:to>
                                    </p:set>
                                    <p:animEffect transition="in" filter="dissolve">
                                      <p:cBhvr>
                                        <p:cTn id="182" dur="500"/>
                                        <p:tgtEl>
                                          <p:spTgt spid="56"/>
                                        </p:tgtEl>
                                      </p:cBhvr>
                                    </p:animEffect>
                                  </p:childTnLst>
                                </p:cTn>
                              </p:par>
                            </p:childTnLst>
                          </p:cTn>
                        </p:par>
                      </p:childTnLst>
                    </p:cTn>
                  </p:par>
                  <p:par>
                    <p:cTn id="183" fill="hold">
                      <p:stCondLst>
                        <p:cond delay="indefinite"/>
                      </p:stCondLst>
                      <p:childTnLst>
                        <p:par>
                          <p:cTn id="184" fill="hold">
                            <p:stCondLst>
                              <p:cond delay="0"/>
                            </p:stCondLst>
                            <p:childTnLst>
                              <p:par>
                                <p:cTn id="185" presetID="9" presetClass="entr" presetSubtype="0" fill="hold" nodeType="click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dissolve">
                                      <p:cBhvr>
                                        <p:cTn id="187" dur="500"/>
                                        <p:tgtEl>
                                          <p:spTgt spid="57"/>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xit" presetSubtype="10" fill="hold" nodeType="clickEffect">
                                  <p:stCondLst>
                                    <p:cond delay="0"/>
                                  </p:stCondLst>
                                  <p:childTnLst>
                                    <p:animEffect transition="out" filter="blinds(horizontal)">
                                      <p:cBhvr>
                                        <p:cTn id="191" dur="500"/>
                                        <p:tgtEl>
                                          <p:spTgt spid="56"/>
                                        </p:tgtEl>
                                      </p:cBhvr>
                                    </p:animEffect>
                                    <p:set>
                                      <p:cBhvr>
                                        <p:cTn id="192" dur="1" fill="hold">
                                          <p:stCondLst>
                                            <p:cond delay="499"/>
                                          </p:stCondLst>
                                        </p:cTn>
                                        <p:tgtEl>
                                          <p:spTgt spid="56"/>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57"/>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9" presetClass="entr" presetSubtype="0" fill="hold" grpId="0" nodeType="clickEffect">
                                  <p:stCondLst>
                                    <p:cond delay="0"/>
                                  </p:stCondLst>
                                  <p:childTnLst>
                                    <p:set>
                                      <p:cBhvr>
                                        <p:cTn id="200" dur="1" fill="hold">
                                          <p:stCondLst>
                                            <p:cond delay="0"/>
                                          </p:stCondLst>
                                        </p:cTn>
                                        <p:tgtEl>
                                          <p:spTgt spid="26"/>
                                        </p:tgtEl>
                                        <p:attrNameLst>
                                          <p:attrName>style.visibility</p:attrName>
                                        </p:attrNameLst>
                                      </p:cBhvr>
                                      <p:to>
                                        <p:strVal val="visible"/>
                                      </p:to>
                                    </p:set>
                                    <p:animEffect transition="in" filter="dissolve">
                                      <p:cBhvr>
                                        <p:cTn id="201" dur="500"/>
                                        <p:tgtEl>
                                          <p:spTgt spid="26"/>
                                        </p:tgtEl>
                                      </p:cBhvr>
                                    </p:animEffect>
                                  </p:childTnLst>
                                </p:cTn>
                              </p:par>
                            </p:childTnLst>
                          </p:cTn>
                        </p:par>
                      </p:childTnLst>
                    </p:cTn>
                  </p:par>
                  <p:par>
                    <p:cTn id="202" fill="hold">
                      <p:stCondLst>
                        <p:cond delay="indefinite"/>
                      </p:stCondLst>
                      <p:childTnLst>
                        <p:par>
                          <p:cTn id="203" fill="hold">
                            <p:stCondLst>
                              <p:cond delay="0"/>
                            </p:stCondLst>
                            <p:childTnLst>
                              <p:par>
                                <p:cTn id="204" presetID="9" presetClass="entr" presetSubtype="0" fill="hold" grpId="0" nodeType="clickEffect">
                                  <p:stCondLst>
                                    <p:cond delay="0"/>
                                  </p:stCondLst>
                                  <p:childTnLst>
                                    <p:set>
                                      <p:cBhvr>
                                        <p:cTn id="205" dur="1" fill="hold">
                                          <p:stCondLst>
                                            <p:cond delay="0"/>
                                          </p:stCondLst>
                                        </p:cTn>
                                        <p:tgtEl>
                                          <p:spTgt spid="25"/>
                                        </p:tgtEl>
                                        <p:attrNameLst>
                                          <p:attrName>style.visibility</p:attrName>
                                        </p:attrNameLst>
                                      </p:cBhvr>
                                      <p:to>
                                        <p:strVal val="visible"/>
                                      </p:to>
                                    </p:set>
                                    <p:animEffect transition="in" filter="dissolve">
                                      <p:cBhvr>
                                        <p:cTn id="206" dur="500"/>
                                        <p:tgtEl>
                                          <p:spTgt spid="25"/>
                                        </p:tgtEl>
                                      </p:cBhvr>
                                    </p:animEffect>
                                  </p:childTnLst>
                                </p:cTn>
                              </p:par>
                            </p:childTnLst>
                          </p:cTn>
                        </p:par>
                      </p:childTnLst>
                    </p:cTn>
                  </p:par>
                  <p:par>
                    <p:cTn id="207" fill="hold">
                      <p:stCondLst>
                        <p:cond delay="indefinite"/>
                      </p:stCondLst>
                      <p:childTnLst>
                        <p:par>
                          <p:cTn id="208" fill="hold">
                            <p:stCondLst>
                              <p:cond delay="0"/>
                            </p:stCondLst>
                            <p:childTnLst>
                              <p:par>
                                <p:cTn id="209" presetID="9" presetClass="entr" presetSubtype="0" fill="hold" grpId="0" nodeType="clickEffect">
                                  <p:stCondLst>
                                    <p:cond delay="0"/>
                                  </p:stCondLst>
                                  <p:childTnLst>
                                    <p:set>
                                      <p:cBhvr>
                                        <p:cTn id="210" dur="1" fill="hold">
                                          <p:stCondLst>
                                            <p:cond delay="0"/>
                                          </p:stCondLst>
                                        </p:cTn>
                                        <p:tgtEl>
                                          <p:spTgt spid="28"/>
                                        </p:tgtEl>
                                        <p:attrNameLst>
                                          <p:attrName>style.visibility</p:attrName>
                                        </p:attrNameLst>
                                      </p:cBhvr>
                                      <p:to>
                                        <p:strVal val="visible"/>
                                      </p:to>
                                    </p:set>
                                    <p:animEffect transition="in" filter="dissolve">
                                      <p:cBhvr>
                                        <p:cTn id="211" dur="500"/>
                                        <p:tgtEl>
                                          <p:spTgt spid="28"/>
                                        </p:tgtEl>
                                      </p:cBhvr>
                                    </p:animEffect>
                                  </p:childTnLst>
                                </p:cTn>
                              </p:par>
                            </p:childTnLst>
                          </p:cTn>
                        </p:par>
                      </p:childTnLst>
                    </p:cTn>
                  </p:par>
                  <p:par>
                    <p:cTn id="212" fill="hold">
                      <p:stCondLst>
                        <p:cond delay="indefinite"/>
                      </p:stCondLst>
                      <p:childTnLst>
                        <p:par>
                          <p:cTn id="213" fill="hold">
                            <p:stCondLst>
                              <p:cond delay="0"/>
                            </p:stCondLst>
                            <p:childTnLst>
                              <p:par>
                                <p:cTn id="214" presetID="9" presetClass="entr" presetSubtype="0" fill="hold" nodeType="clickEffect">
                                  <p:stCondLst>
                                    <p:cond delay="0"/>
                                  </p:stCondLst>
                                  <p:childTnLst>
                                    <p:set>
                                      <p:cBhvr>
                                        <p:cTn id="215" dur="1" fill="hold">
                                          <p:stCondLst>
                                            <p:cond delay="0"/>
                                          </p:stCondLst>
                                        </p:cTn>
                                        <p:tgtEl>
                                          <p:spTgt spid="29"/>
                                        </p:tgtEl>
                                        <p:attrNameLst>
                                          <p:attrName>style.visibility</p:attrName>
                                        </p:attrNameLst>
                                      </p:cBhvr>
                                      <p:to>
                                        <p:strVal val="visible"/>
                                      </p:to>
                                    </p:set>
                                    <p:animEffect transition="in" filter="dissolve">
                                      <p:cBhvr>
                                        <p:cTn id="2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478" y="895626"/>
            <a:ext cx="690002" cy="1054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6646" y="4993617"/>
            <a:ext cx="690001" cy="10543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991" y="1399452"/>
            <a:ext cx="720545" cy="11009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460" y="4909040"/>
            <a:ext cx="772320" cy="1029759"/>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5994333" y="5179897"/>
            <a:ext cx="857250" cy="857250"/>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3548298" y="4792442"/>
            <a:ext cx="914400" cy="914400"/>
          </a:xfrm>
          <a:prstGeom prst="rect">
            <a:avLst/>
          </a:prstGeom>
        </p:spPr>
      </p:pic>
      <p:pic>
        <p:nvPicPr>
          <p:cNvPr id="10" name="Picture 9"/>
          <p:cNvPicPr/>
          <p:nvPr/>
        </p:nvPicPr>
        <p:blipFill>
          <a:blip r:embed="rId8" cstate="print">
            <a:extLst>
              <a:ext uri="{28A0092B-C50C-407E-A947-70E740481C1C}">
                <a14:useLocalDpi xmlns:a14="http://schemas.microsoft.com/office/drawing/2010/main" val="0"/>
              </a:ext>
            </a:extLst>
          </a:blip>
          <a:stretch>
            <a:fillRect/>
          </a:stretch>
        </p:blipFill>
        <p:spPr>
          <a:xfrm>
            <a:off x="7403642" y="3994640"/>
            <a:ext cx="914400" cy="914400"/>
          </a:xfrm>
          <a:prstGeom prst="rect">
            <a:avLst/>
          </a:prstGeom>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a:off x="6880681" y="1221010"/>
            <a:ext cx="904875" cy="1083317"/>
          </a:xfrm>
          <a:prstGeom prst="rect">
            <a:avLst/>
          </a:prstGeom>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2500881" y="2500444"/>
            <a:ext cx="845367" cy="1064602"/>
          </a:xfrm>
          <a:prstGeom prst="rect">
            <a:avLst/>
          </a:prstGeom>
        </p:spPr>
      </p:pic>
      <p:pic>
        <p:nvPicPr>
          <p:cNvPr id="13" name="Picture 12"/>
          <p:cNvPicPr/>
          <p:nvPr/>
        </p:nvPicPr>
        <p:blipFill>
          <a:blip r:embed="rId11" cstate="print">
            <a:extLst>
              <a:ext uri="{28A0092B-C50C-407E-A947-70E740481C1C}">
                <a14:useLocalDpi xmlns:a14="http://schemas.microsoft.com/office/drawing/2010/main" val="0"/>
              </a:ext>
            </a:extLst>
          </a:blip>
          <a:stretch>
            <a:fillRect/>
          </a:stretch>
        </p:blipFill>
        <p:spPr>
          <a:xfrm>
            <a:off x="7988734" y="3247741"/>
            <a:ext cx="819150" cy="1163779"/>
          </a:xfrm>
          <a:prstGeom prst="rect">
            <a:avLst/>
          </a:prstGeom>
        </p:spPr>
      </p:pic>
      <p:pic>
        <p:nvPicPr>
          <p:cNvPr id="14" name="Picture 13"/>
          <p:cNvPicPr/>
          <p:nvPr/>
        </p:nvPicPr>
        <p:blipFill>
          <a:blip r:embed="rId12" cstate="print">
            <a:extLst>
              <a:ext uri="{28A0092B-C50C-407E-A947-70E740481C1C}">
                <a14:useLocalDpi xmlns:a14="http://schemas.microsoft.com/office/drawing/2010/main" val="0"/>
              </a:ext>
            </a:extLst>
          </a:blip>
          <a:stretch>
            <a:fillRect/>
          </a:stretch>
        </p:blipFill>
        <p:spPr>
          <a:xfrm>
            <a:off x="3489911" y="2079256"/>
            <a:ext cx="715202" cy="876300"/>
          </a:xfrm>
          <a:prstGeom prst="rect">
            <a:avLst/>
          </a:prstGeom>
        </p:spPr>
      </p:pic>
      <p:pic>
        <p:nvPicPr>
          <p:cNvPr id="15" name="Picture 14"/>
          <p:cNvPicPr>
            <a:picLocks noChangeAspect="1"/>
          </p:cNvPicPr>
          <p:nvPr/>
        </p:nvPicPr>
        <p:blipFill>
          <a:blip r:embed="rId13"/>
          <a:stretch>
            <a:fillRect/>
          </a:stretch>
        </p:blipFill>
        <p:spPr>
          <a:xfrm>
            <a:off x="2985998" y="4331149"/>
            <a:ext cx="720499" cy="1037715"/>
          </a:xfrm>
          <a:prstGeom prst="rect">
            <a:avLst/>
          </a:prstGeom>
        </p:spPr>
      </p:pic>
      <p:pic>
        <p:nvPicPr>
          <p:cNvPr id="16" name="Picture 15"/>
          <p:cNvPicPr/>
          <p:nvPr/>
        </p:nvPicPr>
        <p:blipFill>
          <a:blip r:embed="rId14" cstate="print">
            <a:extLst>
              <a:ext uri="{28A0092B-C50C-407E-A947-70E740481C1C}">
                <a14:useLocalDpi xmlns:a14="http://schemas.microsoft.com/office/drawing/2010/main" val="0"/>
              </a:ext>
            </a:extLst>
          </a:blip>
          <a:stretch>
            <a:fillRect/>
          </a:stretch>
        </p:blipFill>
        <p:spPr>
          <a:xfrm>
            <a:off x="7333118" y="1933986"/>
            <a:ext cx="885825" cy="885825"/>
          </a:xfrm>
          <a:prstGeom prst="rect">
            <a:avLst/>
          </a:prstGeom>
        </p:spPr>
      </p:pic>
      <p:cxnSp>
        <p:nvCxnSpPr>
          <p:cNvPr id="17" name="Straight Connector 16"/>
          <p:cNvCxnSpPr/>
          <p:nvPr/>
        </p:nvCxnSpPr>
        <p:spPr>
          <a:xfrm>
            <a:off x="4094211" y="2955556"/>
            <a:ext cx="221805" cy="2227012"/>
          </a:xfrm>
          <a:prstGeom prst="line">
            <a:avLst/>
          </a:prstGeom>
          <a:ln>
            <a:headEnd type="triangle" w="lg"/>
            <a:tailEnd type="triangle" w="lg"/>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4" idx="3"/>
          </p:cNvCxnSpPr>
          <p:nvPr/>
        </p:nvCxnSpPr>
        <p:spPr>
          <a:xfrm flipH="1" flipV="1">
            <a:off x="4205114" y="2517406"/>
            <a:ext cx="3073855" cy="3662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205114" y="2635427"/>
            <a:ext cx="1291531" cy="254447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26" name="Picture 25" descr="AA039195.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8734" y="223827"/>
            <a:ext cx="2553884" cy="1935435"/>
          </a:xfrm>
          <a:prstGeom prst="rect">
            <a:avLst/>
          </a:prstGeom>
        </p:spPr>
      </p:pic>
      <p:pic>
        <p:nvPicPr>
          <p:cNvPr id="27" name="Picture 26"/>
          <p:cNvPicPr/>
          <p:nvPr/>
        </p:nvPicPr>
        <p:blipFill>
          <a:blip r:embed="rId10" cstate="print">
            <a:extLst>
              <a:ext uri="{28A0092B-C50C-407E-A947-70E740481C1C}">
                <a14:useLocalDpi xmlns:a14="http://schemas.microsoft.com/office/drawing/2010/main" val="0"/>
              </a:ext>
            </a:extLst>
          </a:blip>
          <a:stretch>
            <a:fillRect/>
          </a:stretch>
        </p:blipFill>
        <p:spPr>
          <a:xfrm>
            <a:off x="2926628" y="3191596"/>
            <a:ext cx="779070" cy="746900"/>
          </a:xfrm>
          <a:prstGeom prst="rect">
            <a:avLst/>
          </a:prstGeom>
        </p:spPr>
      </p:pic>
      <p:cxnSp>
        <p:nvCxnSpPr>
          <p:cNvPr id="29" name="Curved Connector 28"/>
          <p:cNvCxnSpPr/>
          <p:nvPr/>
        </p:nvCxnSpPr>
        <p:spPr>
          <a:xfrm>
            <a:off x="4462698" y="2801578"/>
            <a:ext cx="2525418" cy="2107463"/>
          </a:xfrm>
          <a:prstGeom prst="curvedConnector3">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4462699" y="1949949"/>
            <a:ext cx="1033947" cy="6474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rot="5400000" flipH="1" flipV="1">
            <a:off x="7486026" y="2807034"/>
            <a:ext cx="3006972" cy="2001556"/>
          </a:xfrm>
          <a:prstGeom prst="curvedConnector3">
            <a:avLst>
              <a:gd name="adj1" fmla="val 20764"/>
            </a:avLst>
          </a:prstGeom>
          <a:ln>
            <a:tailEnd type="arrow"/>
          </a:ln>
        </p:spPr>
        <p:style>
          <a:lnRef idx="2">
            <a:schemeClr val="accent1"/>
          </a:lnRef>
          <a:fillRef idx="0">
            <a:schemeClr val="accent1"/>
          </a:fillRef>
          <a:effectRef idx="1">
            <a:schemeClr val="accent1"/>
          </a:effectRef>
          <a:fontRef idx="minor">
            <a:schemeClr val="tx1"/>
          </a:fontRef>
        </p:style>
      </p:cxnSp>
      <p:pic>
        <p:nvPicPr>
          <p:cNvPr id="23" name="Picture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34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dissolv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dissolv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478" y="895626"/>
            <a:ext cx="690002" cy="10543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3910" y="5179681"/>
            <a:ext cx="690001" cy="105432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991" y="1399452"/>
            <a:ext cx="720545" cy="11009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432" y="5014096"/>
            <a:ext cx="847915" cy="980579"/>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5777365" y="5311299"/>
            <a:ext cx="857250" cy="857250"/>
          </a:xfrm>
          <a:prstGeom prst="rect">
            <a:avLst/>
          </a:prstGeom>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3548298" y="4792442"/>
            <a:ext cx="914400" cy="914400"/>
          </a:xfrm>
          <a:prstGeom prst="rect">
            <a:avLst/>
          </a:prstGeom>
        </p:spPr>
      </p:pic>
      <p:pic>
        <p:nvPicPr>
          <p:cNvPr id="11" name="Picture 10"/>
          <p:cNvPicPr/>
          <p:nvPr/>
        </p:nvPicPr>
        <p:blipFill>
          <a:blip r:embed="rId8" cstate="print">
            <a:extLst>
              <a:ext uri="{28A0092B-C50C-407E-A947-70E740481C1C}">
                <a14:useLocalDpi xmlns:a14="http://schemas.microsoft.com/office/drawing/2010/main" val="0"/>
              </a:ext>
            </a:extLst>
          </a:blip>
          <a:stretch>
            <a:fillRect/>
          </a:stretch>
        </p:blipFill>
        <p:spPr>
          <a:xfrm>
            <a:off x="7403642" y="3994640"/>
            <a:ext cx="914400" cy="914400"/>
          </a:xfrm>
          <a:prstGeom prst="rect">
            <a:avLst/>
          </a:prstGeom>
        </p:spPr>
      </p:pic>
      <p:pic>
        <p:nvPicPr>
          <p:cNvPr id="13" name="Picture 12"/>
          <p:cNvPicPr/>
          <p:nvPr/>
        </p:nvPicPr>
        <p:blipFill>
          <a:blip r:embed="rId9" cstate="print">
            <a:extLst>
              <a:ext uri="{28A0092B-C50C-407E-A947-70E740481C1C}">
                <a14:useLocalDpi xmlns:a14="http://schemas.microsoft.com/office/drawing/2010/main" val="0"/>
              </a:ext>
            </a:extLst>
          </a:blip>
          <a:stretch>
            <a:fillRect/>
          </a:stretch>
        </p:blipFill>
        <p:spPr>
          <a:xfrm>
            <a:off x="2500881" y="2500444"/>
            <a:ext cx="845367" cy="1064602"/>
          </a:xfrm>
          <a:prstGeom prst="rect">
            <a:avLst/>
          </a:prstGeom>
        </p:spPr>
      </p:pic>
      <p:pic>
        <p:nvPicPr>
          <p:cNvPr id="14" name="Picture 13"/>
          <p:cNvPicPr/>
          <p:nvPr/>
        </p:nvPicPr>
        <p:blipFill>
          <a:blip r:embed="rId10" cstate="print">
            <a:extLst>
              <a:ext uri="{28A0092B-C50C-407E-A947-70E740481C1C}">
                <a14:useLocalDpi xmlns:a14="http://schemas.microsoft.com/office/drawing/2010/main" val="0"/>
              </a:ext>
            </a:extLst>
          </a:blip>
          <a:stretch>
            <a:fillRect/>
          </a:stretch>
        </p:blipFill>
        <p:spPr>
          <a:xfrm>
            <a:off x="7988734" y="3247741"/>
            <a:ext cx="819150" cy="1163779"/>
          </a:xfrm>
          <a:prstGeom prst="rect">
            <a:avLst/>
          </a:prstGeom>
        </p:spPr>
      </p:pic>
      <p:pic>
        <p:nvPicPr>
          <p:cNvPr id="15" name="Picture 14"/>
          <p:cNvPicPr/>
          <p:nvPr/>
        </p:nvPicPr>
        <p:blipFill>
          <a:blip r:embed="rId11" cstate="print">
            <a:extLst>
              <a:ext uri="{28A0092B-C50C-407E-A947-70E740481C1C}">
                <a14:useLocalDpi xmlns:a14="http://schemas.microsoft.com/office/drawing/2010/main" val="0"/>
              </a:ext>
            </a:extLst>
          </a:blip>
          <a:stretch>
            <a:fillRect/>
          </a:stretch>
        </p:blipFill>
        <p:spPr>
          <a:xfrm>
            <a:off x="3541389" y="1949948"/>
            <a:ext cx="715202" cy="876300"/>
          </a:xfrm>
          <a:prstGeom prst="rect">
            <a:avLst/>
          </a:prstGeom>
        </p:spPr>
      </p:pic>
      <p:pic>
        <p:nvPicPr>
          <p:cNvPr id="16" name="Picture 15"/>
          <p:cNvPicPr>
            <a:picLocks noChangeAspect="1"/>
          </p:cNvPicPr>
          <p:nvPr/>
        </p:nvPicPr>
        <p:blipFill>
          <a:blip r:embed="rId12"/>
          <a:stretch>
            <a:fillRect/>
          </a:stretch>
        </p:blipFill>
        <p:spPr>
          <a:xfrm>
            <a:off x="2968918" y="4452805"/>
            <a:ext cx="720499" cy="1037715"/>
          </a:xfrm>
          <a:prstGeom prst="rect">
            <a:avLst/>
          </a:prstGeom>
        </p:spPr>
      </p:pic>
      <p:pic>
        <p:nvPicPr>
          <p:cNvPr id="17" name="Picture 16"/>
          <p:cNvPicPr/>
          <p:nvPr/>
        </p:nvPicPr>
        <p:blipFill>
          <a:blip r:embed="rId13" cstate="print">
            <a:extLst>
              <a:ext uri="{28A0092B-C50C-407E-A947-70E740481C1C}">
                <a14:useLocalDpi xmlns:a14="http://schemas.microsoft.com/office/drawing/2010/main" val="0"/>
              </a:ext>
            </a:extLst>
          </a:blip>
          <a:stretch>
            <a:fillRect/>
          </a:stretch>
        </p:blipFill>
        <p:spPr>
          <a:xfrm>
            <a:off x="7988735" y="2149737"/>
            <a:ext cx="885825" cy="885825"/>
          </a:xfrm>
          <a:prstGeom prst="rect">
            <a:avLst/>
          </a:prstGeom>
        </p:spPr>
      </p:pic>
      <p:pic>
        <p:nvPicPr>
          <p:cNvPr id="23" name="Picture 22"/>
          <p:cNvPicPr/>
          <p:nvPr/>
        </p:nvPicPr>
        <p:blipFill>
          <a:blip r:embed="rId9" cstate="print">
            <a:extLst>
              <a:ext uri="{28A0092B-C50C-407E-A947-70E740481C1C}">
                <a14:useLocalDpi xmlns:a14="http://schemas.microsoft.com/office/drawing/2010/main" val="0"/>
              </a:ext>
            </a:extLst>
          </a:blip>
          <a:stretch>
            <a:fillRect/>
          </a:stretch>
        </p:blipFill>
        <p:spPr>
          <a:xfrm>
            <a:off x="2827800" y="3220380"/>
            <a:ext cx="720499" cy="774261"/>
          </a:xfrm>
          <a:prstGeom prst="rect">
            <a:avLst/>
          </a:prstGeom>
        </p:spPr>
      </p:pic>
      <p:pic>
        <p:nvPicPr>
          <p:cNvPr id="24" name="Picture 23" descr="BU00434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462698" y="2450440"/>
            <a:ext cx="2627084" cy="2144768"/>
          </a:xfrm>
          <a:prstGeom prst="rect">
            <a:avLst/>
          </a:prstGeom>
        </p:spPr>
      </p:pic>
      <p:pic>
        <p:nvPicPr>
          <p:cNvPr id="25" name="Picture 24" descr="AA039195.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88734" y="223827"/>
            <a:ext cx="2553884" cy="1935435"/>
          </a:xfrm>
          <a:prstGeom prst="rect">
            <a:avLst/>
          </a:prstGeom>
        </p:spPr>
      </p:pic>
      <p:pic>
        <p:nvPicPr>
          <p:cNvPr id="12" name="Picture 11"/>
          <p:cNvPicPr/>
          <p:nvPr/>
        </p:nvPicPr>
        <p:blipFill>
          <a:blip r:embed="rId16" cstate="print">
            <a:extLst>
              <a:ext uri="{28A0092B-C50C-407E-A947-70E740481C1C}">
                <a14:useLocalDpi xmlns:a14="http://schemas.microsoft.com/office/drawing/2010/main" val="0"/>
              </a:ext>
            </a:extLst>
          </a:blip>
          <a:stretch>
            <a:fillRect/>
          </a:stretch>
        </p:blipFill>
        <p:spPr>
          <a:xfrm>
            <a:off x="7413168" y="1399451"/>
            <a:ext cx="904875" cy="1197278"/>
          </a:xfrm>
          <a:prstGeom prst="rect">
            <a:avLst/>
          </a:prstGeom>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5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A03919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8734" y="223827"/>
            <a:ext cx="2553884" cy="19354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478" y="895626"/>
            <a:ext cx="690002" cy="105432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649" y="3677051"/>
            <a:ext cx="818337" cy="125041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3537" y="2772155"/>
            <a:ext cx="720545" cy="110099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2131" y="4960473"/>
            <a:ext cx="899517" cy="1199356"/>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6205990" y="5311299"/>
            <a:ext cx="857250" cy="857250"/>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3548298" y="4792442"/>
            <a:ext cx="914400" cy="914400"/>
          </a:xfrm>
          <a:prstGeom prst="rect">
            <a:avLst/>
          </a:prstGeom>
        </p:spPr>
      </p:pic>
      <p:pic>
        <p:nvPicPr>
          <p:cNvPr id="10" name="Picture 9"/>
          <p:cNvPicPr/>
          <p:nvPr/>
        </p:nvPicPr>
        <p:blipFill>
          <a:blip r:embed="rId9" cstate="print">
            <a:extLst>
              <a:ext uri="{28A0092B-C50C-407E-A947-70E740481C1C}">
                <a14:useLocalDpi xmlns:a14="http://schemas.microsoft.com/office/drawing/2010/main" val="0"/>
              </a:ext>
            </a:extLst>
          </a:blip>
          <a:stretch>
            <a:fillRect/>
          </a:stretch>
        </p:blipFill>
        <p:spPr>
          <a:xfrm>
            <a:off x="7403642" y="3994640"/>
            <a:ext cx="914400" cy="914400"/>
          </a:xfrm>
          <a:prstGeom prst="rect">
            <a:avLst/>
          </a:prstGeom>
        </p:spPr>
      </p:pic>
      <p:pic>
        <p:nvPicPr>
          <p:cNvPr id="11" name="Picture 10"/>
          <p:cNvPicPr/>
          <p:nvPr/>
        </p:nvPicPr>
        <p:blipFill>
          <a:blip r:embed="rId10" cstate="print">
            <a:extLst>
              <a:ext uri="{28A0092B-C50C-407E-A947-70E740481C1C}">
                <a14:useLocalDpi xmlns:a14="http://schemas.microsoft.com/office/drawing/2010/main" val="0"/>
              </a:ext>
            </a:extLst>
          </a:blip>
          <a:stretch>
            <a:fillRect/>
          </a:stretch>
        </p:blipFill>
        <p:spPr>
          <a:xfrm>
            <a:off x="3144373" y="1726640"/>
            <a:ext cx="904875" cy="1093170"/>
          </a:xfrm>
          <a:prstGeom prst="rect">
            <a:avLst/>
          </a:prstGeom>
        </p:spPr>
      </p:pic>
      <p:pic>
        <p:nvPicPr>
          <p:cNvPr id="12" name="Picture 11"/>
          <p:cNvPicPr/>
          <p:nvPr/>
        </p:nvPicPr>
        <p:blipFill>
          <a:blip r:embed="rId11" cstate="print">
            <a:extLst>
              <a:ext uri="{28A0092B-C50C-407E-A947-70E740481C1C}">
                <a14:useLocalDpi xmlns:a14="http://schemas.microsoft.com/office/drawing/2010/main" val="0"/>
              </a:ext>
            </a:extLst>
          </a:blip>
          <a:stretch>
            <a:fillRect/>
          </a:stretch>
        </p:blipFill>
        <p:spPr>
          <a:xfrm>
            <a:off x="2953318" y="4642240"/>
            <a:ext cx="845367" cy="1064602"/>
          </a:xfrm>
          <a:prstGeom prst="rect">
            <a:avLst/>
          </a:prstGeom>
        </p:spPr>
      </p:pic>
      <p:pic>
        <p:nvPicPr>
          <p:cNvPr id="13" name="Picture 12"/>
          <p:cNvPicPr/>
          <p:nvPr/>
        </p:nvPicPr>
        <p:blipFill>
          <a:blip r:embed="rId12" cstate="print">
            <a:extLst>
              <a:ext uri="{28A0092B-C50C-407E-A947-70E740481C1C}">
                <a14:useLocalDpi xmlns:a14="http://schemas.microsoft.com/office/drawing/2010/main" val="0"/>
              </a:ext>
            </a:extLst>
          </a:blip>
          <a:stretch>
            <a:fillRect/>
          </a:stretch>
        </p:blipFill>
        <p:spPr>
          <a:xfrm>
            <a:off x="7988734" y="1518529"/>
            <a:ext cx="819150" cy="1163779"/>
          </a:xfrm>
          <a:prstGeom prst="rect">
            <a:avLst/>
          </a:prstGeom>
        </p:spPr>
      </p:pic>
      <p:pic>
        <p:nvPicPr>
          <p:cNvPr id="14" name="Picture 13"/>
          <p:cNvPicPr/>
          <p:nvPr/>
        </p:nvPicPr>
        <p:blipFill>
          <a:blip r:embed="rId13" cstate="print">
            <a:extLst>
              <a:ext uri="{28A0092B-C50C-407E-A947-70E740481C1C}">
                <a14:useLocalDpi xmlns:a14="http://schemas.microsoft.com/office/drawing/2010/main" val="0"/>
              </a:ext>
            </a:extLst>
          </a:blip>
          <a:stretch>
            <a:fillRect/>
          </a:stretch>
        </p:blipFill>
        <p:spPr>
          <a:xfrm>
            <a:off x="3544061" y="2159261"/>
            <a:ext cx="715202" cy="876300"/>
          </a:xfrm>
          <a:prstGeom prst="rect">
            <a:avLst/>
          </a:prstGeom>
        </p:spPr>
      </p:pic>
      <p:pic>
        <p:nvPicPr>
          <p:cNvPr id="15" name="Picture 14"/>
          <p:cNvPicPr>
            <a:picLocks noChangeAspect="1"/>
          </p:cNvPicPr>
          <p:nvPr/>
        </p:nvPicPr>
        <p:blipFill>
          <a:blip r:embed="rId14"/>
          <a:stretch>
            <a:fillRect/>
          </a:stretch>
        </p:blipFill>
        <p:spPr>
          <a:xfrm>
            <a:off x="5601713" y="5122115"/>
            <a:ext cx="720499" cy="1037715"/>
          </a:xfrm>
          <a:prstGeom prst="rect">
            <a:avLst/>
          </a:prstGeom>
        </p:spPr>
      </p:pic>
      <p:pic>
        <p:nvPicPr>
          <p:cNvPr id="16" name="Picture 15"/>
          <p:cNvPicPr/>
          <p:nvPr/>
        </p:nvPicPr>
        <p:blipFill>
          <a:blip r:embed="rId15" cstate="print">
            <a:extLst>
              <a:ext uri="{28A0092B-C50C-407E-A947-70E740481C1C}">
                <a14:useLocalDpi xmlns:a14="http://schemas.microsoft.com/office/drawing/2010/main" val="0"/>
              </a:ext>
            </a:extLst>
          </a:blip>
          <a:stretch>
            <a:fillRect/>
          </a:stretch>
        </p:blipFill>
        <p:spPr>
          <a:xfrm>
            <a:off x="7333118" y="1933986"/>
            <a:ext cx="885825" cy="885825"/>
          </a:xfrm>
          <a:prstGeom prst="rect">
            <a:avLst/>
          </a:prstGeom>
        </p:spPr>
      </p:pic>
      <p:sp>
        <p:nvSpPr>
          <p:cNvPr id="26" name="Curved Right Arrow 25"/>
          <p:cNvSpPr/>
          <p:nvPr/>
        </p:nvSpPr>
        <p:spPr>
          <a:xfrm>
            <a:off x="1821292" y="2061454"/>
            <a:ext cx="822960" cy="3060661"/>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Curved Right Arrow 27"/>
          <p:cNvSpPr/>
          <p:nvPr/>
        </p:nvSpPr>
        <p:spPr>
          <a:xfrm rot="10800000">
            <a:off x="9224364" y="1848380"/>
            <a:ext cx="822960" cy="3060661"/>
          </a:xfrm>
          <a:prstGeom prst="curvedRigh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9" name="Picture 28" descr="BU00434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62698" y="2450440"/>
            <a:ext cx="2627084" cy="2144768"/>
          </a:xfrm>
          <a:prstGeom prst="rect">
            <a:avLst/>
          </a:prstGeom>
        </p:spPr>
      </p:pic>
      <p:pic>
        <p:nvPicPr>
          <p:cNvPr id="30" name="Picture 29"/>
          <p:cNvPicPr/>
          <p:nvPr/>
        </p:nvPicPr>
        <p:blipFill>
          <a:blip r:embed="rId11" cstate="print">
            <a:extLst>
              <a:ext uri="{28A0092B-C50C-407E-A947-70E740481C1C}">
                <a14:useLocalDpi xmlns:a14="http://schemas.microsoft.com/office/drawing/2010/main" val="0"/>
              </a:ext>
            </a:extLst>
          </a:blip>
          <a:stretch>
            <a:fillRect/>
          </a:stretch>
        </p:blipFill>
        <p:spPr>
          <a:xfrm>
            <a:off x="2824852" y="3272358"/>
            <a:ext cx="723447" cy="779846"/>
          </a:xfrm>
          <a:prstGeom prst="rect">
            <a:avLst/>
          </a:prstGeom>
        </p:spPr>
      </p:pic>
      <p:pic>
        <p:nvPicPr>
          <p:cNvPr id="20" name="Picture 19"/>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49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478" y="895626"/>
            <a:ext cx="690002" cy="10543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4672" y="4865766"/>
            <a:ext cx="809809" cy="123738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991" y="1399452"/>
            <a:ext cx="720545" cy="11009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5806" y="4834318"/>
            <a:ext cx="941252" cy="1255002"/>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5777365" y="5311299"/>
            <a:ext cx="857250" cy="857250"/>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3548298" y="4792442"/>
            <a:ext cx="914400" cy="914400"/>
          </a:xfrm>
          <a:prstGeom prst="rect">
            <a:avLst/>
          </a:prstGeom>
        </p:spPr>
      </p:pic>
      <p:pic>
        <p:nvPicPr>
          <p:cNvPr id="10" name="Picture 9"/>
          <p:cNvPicPr/>
          <p:nvPr/>
        </p:nvPicPr>
        <p:blipFill>
          <a:blip r:embed="rId8" cstate="print">
            <a:extLst>
              <a:ext uri="{28A0092B-C50C-407E-A947-70E740481C1C}">
                <a14:useLocalDpi xmlns:a14="http://schemas.microsoft.com/office/drawing/2010/main" val="0"/>
              </a:ext>
            </a:extLst>
          </a:blip>
          <a:stretch>
            <a:fillRect/>
          </a:stretch>
        </p:blipFill>
        <p:spPr>
          <a:xfrm>
            <a:off x="7403642" y="3994640"/>
            <a:ext cx="914400" cy="914400"/>
          </a:xfrm>
          <a:prstGeom prst="rect">
            <a:avLst/>
          </a:prstGeom>
        </p:spPr>
      </p:pic>
      <p:pic>
        <p:nvPicPr>
          <p:cNvPr id="11" name="Picture 10"/>
          <p:cNvPicPr/>
          <p:nvPr/>
        </p:nvPicPr>
        <p:blipFill>
          <a:blip r:embed="rId9" cstate="print">
            <a:extLst>
              <a:ext uri="{28A0092B-C50C-407E-A947-70E740481C1C}">
                <a14:useLocalDpi xmlns:a14="http://schemas.microsoft.com/office/drawing/2010/main" val="0"/>
              </a:ext>
            </a:extLst>
          </a:blip>
          <a:stretch>
            <a:fillRect/>
          </a:stretch>
        </p:blipFill>
        <p:spPr>
          <a:xfrm>
            <a:off x="2500881" y="2500444"/>
            <a:ext cx="845367" cy="1064602"/>
          </a:xfrm>
          <a:prstGeom prst="rect">
            <a:avLst/>
          </a:prstGeom>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7988734" y="3247741"/>
            <a:ext cx="819150" cy="1163779"/>
          </a:xfrm>
          <a:prstGeom prst="rect">
            <a:avLst/>
          </a:prstGeom>
        </p:spPr>
      </p:pic>
      <p:pic>
        <p:nvPicPr>
          <p:cNvPr id="13" name="Picture 12"/>
          <p:cNvPicPr/>
          <p:nvPr/>
        </p:nvPicPr>
        <p:blipFill>
          <a:blip r:embed="rId11" cstate="print">
            <a:extLst>
              <a:ext uri="{28A0092B-C50C-407E-A947-70E740481C1C}">
                <a14:useLocalDpi xmlns:a14="http://schemas.microsoft.com/office/drawing/2010/main" val="0"/>
              </a:ext>
            </a:extLst>
          </a:blip>
          <a:stretch>
            <a:fillRect/>
          </a:stretch>
        </p:blipFill>
        <p:spPr>
          <a:xfrm>
            <a:off x="3541389" y="1949948"/>
            <a:ext cx="715202" cy="876300"/>
          </a:xfrm>
          <a:prstGeom prst="rect">
            <a:avLst/>
          </a:prstGeom>
        </p:spPr>
      </p:pic>
      <p:pic>
        <p:nvPicPr>
          <p:cNvPr id="14" name="Picture 13"/>
          <p:cNvPicPr>
            <a:picLocks noChangeAspect="1"/>
          </p:cNvPicPr>
          <p:nvPr/>
        </p:nvPicPr>
        <p:blipFill>
          <a:blip r:embed="rId12"/>
          <a:stretch>
            <a:fillRect/>
          </a:stretch>
        </p:blipFill>
        <p:spPr>
          <a:xfrm>
            <a:off x="2968918" y="4452805"/>
            <a:ext cx="720499" cy="1037715"/>
          </a:xfrm>
          <a:prstGeom prst="rect">
            <a:avLst/>
          </a:prstGeom>
        </p:spPr>
      </p:pic>
      <p:pic>
        <p:nvPicPr>
          <p:cNvPr id="15" name="Picture 14"/>
          <p:cNvPicPr/>
          <p:nvPr/>
        </p:nvPicPr>
        <p:blipFill>
          <a:blip r:embed="rId13" cstate="print">
            <a:extLst>
              <a:ext uri="{28A0092B-C50C-407E-A947-70E740481C1C}">
                <a14:useLocalDpi xmlns:a14="http://schemas.microsoft.com/office/drawing/2010/main" val="0"/>
              </a:ext>
            </a:extLst>
          </a:blip>
          <a:stretch>
            <a:fillRect/>
          </a:stretch>
        </p:blipFill>
        <p:spPr>
          <a:xfrm>
            <a:off x="7988735" y="2149737"/>
            <a:ext cx="885825" cy="885825"/>
          </a:xfrm>
          <a:prstGeom prst="rect">
            <a:avLst/>
          </a:prstGeom>
        </p:spPr>
      </p:pic>
      <p:pic>
        <p:nvPicPr>
          <p:cNvPr id="16" name="Picture 15"/>
          <p:cNvPicPr/>
          <p:nvPr/>
        </p:nvPicPr>
        <p:blipFill>
          <a:blip r:embed="rId9" cstate="print">
            <a:extLst>
              <a:ext uri="{28A0092B-C50C-407E-A947-70E740481C1C}">
                <a14:useLocalDpi xmlns:a14="http://schemas.microsoft.com/office/drawing/2010/main" val="0"/>
              </a:ext>
            </a:extLst>
          </a:blip>
          <a:stretch>
            <a:fillRect/>
          </a:stretch>
        </p:blipFill>
        <p:spPr>
          <a:xfrm>
            <a:off x="2827800" y="3220380"/>
            <a:ext cx="720499" cy="774261"/>
          </a:xfrm>
          <a:prstGeom prst="rect">
            <a:avLst/>
          </a:prstGeom>
        </p:spPr>
      </p:pic>
      <p:pic>
        <p:nvPicPr>
          <p:cNvPr id="18" name="Picture 17" descr="AA039195.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88734" y="223827"/>
            <a:ext cx="2553884" cy="1935435"/>
          </a:xfrm>
          <a:prstGeom prst="rect">
            <a:avLst/>
          </a:prstGeom>
        </p:spPr>
      </p:pic>
      <p:pic>
        <p:nvPicPr>
          <p:cNvPr id="19" name="Picture 18"/>
          <p:cNvPicPr/>
          <p:nvPr/>
        </p:nvPicPr>
        <p:blipFill>
          <a:blip r:embed="rId15" cstate="print">
            <a:extLst>
              <a:ext uri="{28A0092B-C50C-407E-A947-70E740481C1C}">
                <a14:useLocalDpi xmlns:a14="http://schemas.microsoft.com/office/drawing/2010/main" val="0"/>
              </a:ext>
            </a:extLst>
          </a:blip>
          <a:stretch>
            <a:fillRect/>
          </a:stretch>
        </p:blipFill>
        <p:spPr>
          <a:xfrm>
            <a:off x="7413168" y="1399451"/>
            <a:ext cx="904875" cy="1197278"/>
          </a:xfrm>
          <a:prstGeom prst="rect">
            <a:avLst/>
          </a:prstGeom>
        </p:spPr>
      </p:pic>
      <p:pic>
        <p:nvPicPr>
          <p:cNvPr id="22" name="Picture 21" descr="BU00949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19856" y="2288265"/>
            <a:ext cx="885684" cy="747296"/>
          </a:xfrm>
          <a:prstGeom prst="rect">
            <a:avLst/>
          </a:prstGeom>
        </p:spPr>
      </p:pic>
      <p:pic>
        <p:nvPicPr>
          <p:cNvPr id="25" name="Picture 24" descr="BU00949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97070" y="3429221"/>
            <a:ext cx="885684" cy="747296"/>
          </a:xfrm>
          <a:prstGeom prst="rect">
            <a:avLst/>
          </a:prstGeom>
        </p:spPr>
      </p:pic>
      <p:pic>
        <p:nvPicPr>
          <p:cNvPr id="26" name="Picture 25" descr="BU00949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68917" y="5270455"/>
            <a:ext cx="885684" cy="747296"/>
          </a:xfrm>
          <a:prstGeom prst="rect">
            <a:avLst/>
          </a:prstGeom>
        </p:spPr>
      </p:pic>
      <p:pic>
        <p:nvPicPr>
          <p:cNvPr id="27" name="Picture 26" descr="BU00949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5619" y="5794901"/>
            <a:ext cx="885684" cy="747296"/>
          </a:xfrm>
          <a:prstGeom prst="rect">
            <a:avLst/>
          </a:prstGeom>
        </p:spPr>
      </p:pic>
      <p:pic>
        <p:nvPicPr>
          <p:cNvPr id="28" name="Picture 27" descr="BU00949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88734" y="4277153"/>
            <a:ext cx="885684" cy="747296"/>
          </a:xfrm>
          <a:prstGeom prst="rect">
            <a:avLst/>
          </a:prstGeom>
        </p:spPr>
      </p:pic>
      <p:pic>
        <p:nvPicPr>
          <p:cNvPr id="29" name="Picture 28" descr="BU009491.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340732" y="2412256"/>
            <a:ext cx="885684" cy="747296"/>
          </a:xfrm>
          <a:prstGeom prst="rect">
            <a:avLst/>
          </a:prstGeom>
        </p:spPr>
      </p:pic>
      <p:pic>
        <p:nvPicPr>
          <p:cNvPr id="30" name="Picture 29"/>
          <p:cNvPicPr>
            <a:picLocks noChangeAspect="1"/>
          </p:cNvPicPr>
          <p:nvPr/>
        </p:nvPicPr>
        <p:blipFill>
          <a:blip r:embed="rId17"/>
          <a:stretch>
            <a:fillRect/>
          </a:stretch>
        </p:blipFill>
        <p:spPr>
          <a:xfrm>
            <a:off x="3240264" y="3602854"/>
            <a:ext cx="371276" cy="602613"/>
          </a:xfrm>
          <a:prstGeom prst="rect">
            <a:avLst/>
          </a:prstGeom>
        </p:spPr>
      </p:pic>
      <p:pic>
        <p:nvPicPr>
          <p:cNvPr id="31" name="Picture 30"/>
          <p:cNvPicPr>
            <a:picLocks noChangeAspect="1"/>
          </p:cNvPicPr>
          <p:nvPr/>
        </p:nvPicPr>
        <p:blipFill>
          <a:blip r:embed="rId17"/>
          <a:stretch>
            <a:fillRect/>
          </a:stretch>
        </p:blipFill>
        <p:spPr>
          <a:xfrm>
            <a:off x="3505557" y="2500311"/>
            <a:ext cx="371276" cy="602613"/>
          </a:xfrm>
          <a:prstGeom prst="rect">
            <a:avLst/>
          </a:prstGeom>
        </p:spPr>
      </p:pic>
      <p:pic>
        <p:nvPicPr>
          <p:cNvPr id="32" name="Picture 31"/>
          <p:cNvPicPr>
            <a:picLocks noChangeAspect="1"/>
          </p:cNvPicPr>
          <p:nvPr/>
        </p:nvPicPr>
        <p:blipFill>
          <a:blip r:embed="rId17"/>
          <a:stretch>
            <a:fillRect/>
          </a:stretch>
        </p:blipFill>
        <p:spPr>
          <a:xfrm>
            <a:off x="6389674" y="5716445"/>
            <a:ext cx="371276" cy="602613"/>
          </a:xfrm>
          <a:prstGeom prst="rect">
            <a:avLst/>
          </a:prstGeom>
        </p:spPr>
      </p:pic>
      <p:pic>
        <p:nvPicPr>
          <p:cNvPr id="33" name="Picture 32"/>
          <p:cNvPicPr>
            <a:picLocks noChangeAspect="1"/>
          </p:cNvPicPr>
          <p:nvPr/>
        </p:nvPicPr>
        <p:blipFill>
          <a:blip r:embed="rId17"/>
          <a:stretch>
            <a:fillRect/>
          </a:stretch>
        </p:blipFill>
        <p:spPr>
          <a:xfrm>
            <a:off x="4070953" y="5311300"/>
            <a:ext cx="371276" cy="602613"/>
          </a:xfrm>
          <a:prstGeom prst="rect">
            <a:avLst/>
          </a:prstGeom>
        </p:spPr>
      </p:pic>
      <p:pic>
        <p:nvPicPr>
          <p:cNvPr id="34" name="Picture 33"/>
          <p:cNvPicPr>
            <a:picLocks noChangeAspect="1"/>
          </p:cNvPicPr>
          <p:nvPr/>
        </p:nvPicPr>
        <p:blipFill>
          <a:blip r:embed="rId17"/>
          <a:stretch>
            <a:fillRect/>
          </a:stretch>
        </p:blipFill>
        <p:spPr>
          <a:xfrm>
            <a:off x="7493590" y="4578267"/>
            <a:ext cx="371276" cy="602613"/>
          </a:xfrm>
          <a:prstGeom prst="rect">
            <a:avLst/>
          </a:prstGeom>
        </p:spPr>
      </p:pic>
      <p:pic>
        <p:nvPicPr>
          <p:cNvPr id="35" name="Picture 34"/>
          <p:cNvPicPr>
            <a:picLocks noChangeAspect="1"/>
          </p:cNvPicPr>
          <p:nvPr/>
        </p:nvPicPr>
        <p:blipFill>
          <a:blip r:embed="rId17"/>
          <a:stretch>
            <a:fillRect/>
          </a:stretch>
        </p:blipFill>
        <p:spPr>
          <a:xfrm>
            <a:off x="8503283" y="2609218"/>
            <a:ext cx="371276" cy="602613"/>
          </a:xfrm>
          <a:prstGeom prst="rect">
            <a:avLst/>
          </a:prstGeom>
        </p:spPr>
      </p:pic>
      <p:pic>
        <p:nvPicPr>
          <p:cNvPr id="36" name="Picture 35"/>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511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119" y="621679"/>
            <a:ext cx="690002" cy="10543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120" y="4898695"/>
            <a:ext cx="820906" cy="12543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8991" y="1399452"/>
            <a:ext cx="720545" cy="110099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7482" y="4644551"/>
            <a:ext cx="941252" cy="1255002"/>
          </a:xfrm>
          <a:prstGeom prst="rect">
            <a:avLst/>
          </a:prstGeom>
        </p:spPr>
      </p:pic>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2500881" y="2500444"/>
            <a:ext cx="845367" cy="1064602"/>
          </a:xfrm>
          <a:prstGeom prst="rect">
            <a:avLst/>
          </a:prstGeom>
        </p:spPr>
      </p:pic>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7988734" y="3247741"/>
            <a:ext cx="819150" cy="1163779"/>
          </a:xfrm>
          <a:prstGeom prst="rect">
            <a:avLst/>
          </a:prstGeom>
        </p:spPr>
      </p:pic>
      <p:pic>
        <p:nvPicPr>
          <p:cNvPr id="15" name="Picture 14"/>
          <p:cNvPicPr>
            <a:picLocks noChangeAspect="1"/>
          </p:cNvPicPr>
          <p:nvPr/>
        </p:nvPicPr>
        <p:blipFill>
          <a:blip r:embed="rId8"/>
          <a:stretch>
            <a:fillRect/>
          </a:stretch>
        </p:blipFill>
        <p:spPr>
          <a:xfrm>
            <a:off x="3329167" y="4360768"/>
            <a:ext cx="720499" cy="1037715"/>
          </a:xfrm>
          <a:prstGeom prst="rect">
            <a:avLst/>
          </a:prstGeom>
        </p:spPr>
      </p:pic>
      <p:pic>
        <p:nvPicPr>
          <p:cNvPr id="20" name="Picture 19"/>
          <p:cNvPicPr/>
          <p:nvPr/>
        </p:nvPicPr>
        <p:blipFill>
          <a:blip r:embed="rId9" cstate="print">
            <a:extLst>
              <a:ext uri="{28A0092B-C50C-407E-A947-70E740481C1C}">
                <a14:useLocalDpi xmlns:a14="http://schemas.microsoft.com/office/drawing/2010/main" val="0"/>
              </a:ext>
            </a:extLst>
          </a:blip>
          <a:stretch>
            <a:fillRect/>
          </a:stretch>
        </p:blipFill>
        <p:spPr>
          <a:xfrm>
            <a:off x="7413168" y="1399451"/>
            <a:ext cx="904875" cy="1197278"/>
          </a:xfrm>
          <a:prstGeom prst="rect">
            <a:avLst/>
          </a:prstGeom>
        </p:spPr>
      </p:pic>
      <p:pic>
        <p:nvPicPr>
          <p:cNvPr id="21" name="Picture 20"/>
          <p:cNvPicPr>
            <a:picLocks noChangeAspect="1"/>
          </p:cNvPicPr>
          <p:nvPr/>
        </p:nvPicPr>
        <p:blipFill>
          <a:blip r:embed="rId10"/>
          <a:stretch>
            <a:fillRect/>
          </a:stretch>
        </p:blipFill>
        <p:spPr>
          <a:xfrm>
            <a:off x="7988734" y="2199137"/>
            <a:ext cx="371276" cy="602613"/>
          </a:xfrm>
          <a:prstGeom prst="rect">
            <a:avLst/>
          </a:prstGeom>
        </p:spPr>
      </p:pic>
      <p:pic>
        <p:nvPicPr>
          <p:cNvPr id="22" name="Picture 21"/>
          <p:cNvPicPr>
            <a:picLocks noChangeAspect="1"/>
          </p:cNvPicPr>
          <p:nvPr/>
        </p:nvPicPr>
        <p:blipFill>
          <a:blip r:embed="rId10"/>
          <a:stretch>
            <a:fillRect/>
          </a:stretch>
        </p:blipFill>
        <p:spPr>
          <a:xfrm>
            <a:off x="3748302" y="2091907"/>
            <a:ext cx="371276" cy="602613"/>
          </a:xfrm>
          <a:prstGeom prst="rect">
            <a:avLst/>
          </a:prstGeom>
        </p:spPr>
      </p:pic>
      <p:pic>
        <p:nvPicPr>
          <p:cNvPr id="23" name="Picture 22"/>
          <p:cNvPicPr>
            <a:picLocks noChangeAspect="1"/>
          </p:cNvPicPr>
          <p:nvPr/>
        </p:nvPicPr>
        <p:blipFill>
          <a:blip r:embed="rId10"/>
          <a:stretch>
            <a:fillRect/>
          </a:stretch>
        </p:blipFill>
        <p:spPr>
          <a:xfrm>
            <a:off x="2974971" y="3263740"/>
            <a:ext cx="371276" cy="602613"/>
          </a:xfrm>
          <a:prstGeom prst="rect">
            <a:avLst/>
          </a:prstGeom>
        </p:spPr>
      </p:pic>
      <p:pic>
        <p:nvPicPr>
          <p:cNvPr id="24" name="Picture 23"/>
          <p:cNvPicPr>
            <a:picLocks noChangeAspect="1"/>
          </p:cNvPicPr>
          <p:nvPr/>
        </p:nvPicPr>
        <p:blipFill>
          <a:blip r:embed="rId10"/>
          <a:stretch>
            <a:fillRect/>
          </a:stretch>
        </p:blipFill>
        <p:spPr>
          <a:xfrm>
            <a:off x="3864027" y="5097176"/>
            <a:ext cx="371276" cy="602613"/>
          </a:xfrm>
          <a:prstGeom prst="rect">
            <a:avLst/>
          </a:prstGeom>
        </p:spPr>
      </p:pic>
      <p:pic>
        <p:nvPicPr>
          <p:cNvPr id="25" name="Picture 24"/>
          <p:cNvPicPr>
            <a:picLocks noChangeAspect="1"/>
          </p:cNvPicPr>
          <p:nvPr/>
        </p:nvPicPr>
        <p:blipFill>
          <a:blip r:embed="rId10"/>
          <a:stretch>
            <a:fillRect/>
          </a:stretch>
        </p:blipFill>
        <p:spPr>
          <a:xfrm>
            <a:off x="5921622" y="5833321"/>
            <a:ext cx="371276" cy="602613"/>
          </a:xfrm>
          <a:prstGeom prst="rect">
            <a:avLst/>
          </a:prstGeom>
        </p:spPr>
      </p:pic>
      <p:pic>
        <p:nvPicPr>
          <p:cNvPr id="26" name="Picture 25"/>
          <p:cNvPicPr>
            <a:picLocks noChangeAspect="1"/>
          </p:cNvPicPr>
          <p:nvPr/>
        </p:nvPicPr>
        <p:blipFill>
          <a:blip r:embed="rId10"/>
          <a:stretch>
            <a:fillRect/>
          </a:stretch>
        </p:blipFill>
        <p:spPr>
          <a:xfrm>
            <a:off x="8622246" y="4059461"/>
            <a:ext cx="371276" cy="602613"/>
          </a:xfrm>
          <a:prstGeom prst="rect">
            <a:avLst/>
          </a:prstGeom>
        </p:spPr>
      </p:pic>
      <p:pic>
        <p:nvPicPr>
          <p:cNvPr id="28" name="Picture 27"/>
          <p:cNvPicPr/>
          <p:nvPr/>
        </p:nvPicPr>
        <p:blipFill>
          <a:blip r:embed="rId11" cstate="print">
            <a:extLst>
              <a:ext uri="{28A0092B-C50C-407E-A947-70E740481C1C}">
                <a14:useLocalDpi xmlns:a14="http://schemas.microsoft.com/office/drawing/2010/main" val="0"/>
              </a:ext>
            </a:extLst>
          </a:blip>
          <a:stretch>
            <a:fillRect/>
          </a:stretch>
        </p:blipFill>
        <p:spPr>
          <a:xfrm>
            <a:off x="8993523" y="4411520"/>
            <a:ext cx="904875" cy="904875"/>
          </a:xfrm>
          <a:prstGeom prst="rect">
            <a:avLst/>
          </a:prstGeom>
        </p:spPr>
      </p:pic>
      <p:pic>
        <p:nvPicPr>
          <p:cNvPr id="29" name="Picture 28"/>
          <p:cNvPicPr/>
          <p:nvPr/>
        </p:nvPicPr>
        <p:blipFill>
          <a:blip r:embed="rId12" cstate="print">
            <a:extLst>
              <a:ext uri="{28A0092B-C50C-407E-A947-70E740481C1C}">
                <a14:useLocalDpi xmlns:a14="http://schemas.microsoft.com/office/drawing/2010/main" val="0"/>
              </a:ext>
            </a:extLst>
          </a:blip>
          <a:stretch>
            <a:fillRect/>
          </a:stretch>
        </p:blipFill>
        <p:spPr>
          <a:xfrm>
            <a:off x="9644839" y="4411520"/>
            <a:ext cx="918845" cy="918845"/>
          </a:xfrm>
          <a:prstGeom prst="rect">
            <a:avLst/>
          </a:prstGeom>
        </p:spPr>
      </p:pic>
      <p:pic>
        <p:nvPicPr>
          <p:cNvPr id="30" name="Picture 29"/>
          <p:cNvPicPr/>
          <p:nvPr/>
        </p:nvPicPr>
        <p:blipFill>
          <a:blip r:embed="rId13" cstate="print">
            <a:extLst>
              <a:ext uri="{28A0092B-C50C-407E-A947-70E740481C1C}">
                <a14:useLocalDpi xmlns:a14="http://schemas.microsoft.com/office/drawing/2010/main" val="0"/>
              </a:ext>
            </a:extLst>
          </a:blip>
          <a:stretch>
            <a:fillRect/>
          </a:stretch>
        </p:blipFill>
        <p:spPr>
          <a:xfrm>
            <a:off x="8993523" y="4883537"/>
            <a:ext cx="734727" cy="856675"/>
          </a:xfrm>
          <a:prstGeom prst="rect">
            <a:avLst/>
          </a:prstGeom>
        </p:spPr>
      </p:pic>
      <p:pic>
        <p:nvPicPr>
          <p:cNvPr id="31" name="Picture 30"/>
          <p:cNvPicPr/>
          <p:nvPr/>
        </p:nvPicPr>
        <p:blipFill>
          <a:blip r:embed="rId14" cstate="print">
            <a:extLst>
              <a:ext uri="{28A0092B-C50C-407E-A947-70E740481C1C}">
                <a14:useLocalDpi xmlns:a14="http://schemas.microsoft.com/office/drawing/2010/main" val="0"/>
              </a:ext>
            </a:extLst>
          </a:blip>
          <a:stretch>
            <a:fillRect/>
          </a:stretch>
        </p:blipFill>
        <p:spPr>
          <a:xfrm>
            <a:off x="9866670" y="4976533"/>
            <a:ext cx="801331" cy="679723"/>
          </a:xfrm>
          <a:prstGeom prst="rect">
            <a:avLst/>
          </a:prstGeom>
        </p:spPr>
      </p:pic>
      <p:sp>
        <p:nvSpPr>
          <p:cNvPr id="34" name="Curved Left Arrow 33"/>
          <p:cNvSpPr/>
          <p:nvPr/>
        </p:nvSpPr>
        <p:spPr>
          <a:xfrm rot="19471360">
            <a:off x="8480663" y="197728"/>
            <a:ext cx="822960" cy="4605432"/>
          </a:xfrm>
          <a:prstGeom prst="curved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2" name="Picture 3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296276" y="5907088"/>
            <a:ext cx="2220913"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0CAA52C-6306-6E4E-ADB5-C4EDC2E97E46}"/>
              </a:ext>
            </a:extLst>
          </p:cNvPr>
          <p:cNvPicPr>
            <a:picLocks noChangeAspect="1"/>
          </p:cNvPicPr>
          <p:nvPr/>
        </p:nvPicPr>
        <p:blipFill>
          <a:blip r:embed="rId16"/>
          <a:stretch>
            <a:fillRect/>
          </a:stretch>
        </p:blipFill>
        <p:spPr>
          <a:xfrm>
            <a:off x="4887710" y="2630542"/>
            <a:ext cx="1891809" cy="1428919"/>
          </a:xfrm>
          <a:prstGeom prst="rect">
            <a:avLst/>
          </a:prstGeom>
        </p:spPr>
      </p:pic>
    </p:spTree>
    <p:extLst>
      <p:ext uri="{BB962C8B-B14F-4D97-AF65-F5344CB8AC3E}">
        <p14:creationId xmlns:p14="http://schemas.microsoft.com/office/powerpoint/2010/main" val="41165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0.70"/>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par>
                                <p:cTn id="10" presetID="55" presetClass="exit" presetSubtype="0" fill="hold" nodeType="withEffect">
                                  <p:stCondLst>
                                    <p:cond delay="0"/>
                                  </p:stCondLst>
                                  <p:childTnLst>
                                    <p:anim calcmode="lin" valueType="num">
                                      <p:cBhvr>
                                        <p:cTn id="11" dur="1000"/>
                                        <p:tgtEl>
                                          <p:spTgt spid="12"/>
                                        </p:tgtEl>
                                        <p:attrNameLst>
                                          <p:attrName>ppt_w</p:attrName>
                                        </p:attrNameLst>
                                      </p:cBhvr>
                                      <p:tavLst>
                                        <p:tav tm="0">
                                          <p:val>
                                            <p:strVal val="ppt_w"/>
                                          </p:val>
                                        </p:tav>
                                        <p:tav tm="100000">
                                          <p:val>
                                            <p:strVal val="ppt_w*0.70"/>
                                          </p:val>
                                        </p:tav>
                                      </p:tavLst>
                                    </p:anim>
                                    <p:anim calcmode="lin" valueType="num">
                                      <p:cBhvr>
                                        <p:cTn id="12" dur="1000"/>
                                        <p:tgtEl>
                                          <p:spTgt spid="12"/>
                                        </p:tgtEl>
                                        <p:attrNameLst>
                                          <p:attrName>ppt_h</p:attrName>
                                        </p:attrNameLst>
                                      </p:cBhvr>
                                      <p:tavLst>
                                        <p:tav tm="0">
                                          <p:val>
                                            <p:strVal val="ppt_h"/>
                                          </p:val>
                                        </p:tav>
                                        <p:tav tm="100000">
                                          <p:val>
                                            <p:strVal val="ppt_h"/>
                                          </p:val>
                                        </p:tav>
                                      </p:tavLst>
                                    </p:anim>
                                    <p:animEffect transition="out" filter="fade">
                                      <p:cBhvr>
                                        <p:cTn id="13" dur="1000"/>
                                        <p:tgtEl>
                                          <p:spTgt spid="12"/>
                                        </p:tgtEl>
                                      </p:cBhvr>
                                    </p:animEffect>
                                    <p:set>
                                      <p:cBhvr>
                                        <p:cTn id="14" dur="1" fill="hold">
                                          <p:stCondLst>
                                            <p:cond delay="999"/>
                                          </p:stCondLst>
                                        </p:cTn>
                                        <p:tgtEl>
                                          <p:spTgt spid="12"/>
                                        </p:tgtEl>
                                        <p:attrNameLst>
                                          <p:attrName>style.visibility</p:attrName>
                                        </p:attrNameLst>
                                      </p:cBhvr>
                                      <p:to>
                                        <p:strVal val="hidden"/>
                                      </p:to>
                                    </p:set>
                                  </p:childTnLst>
                                </p:cTn>
                              </p:par>
                              <p:par>
                                <p:cTn id="15" presetID="55" presetClass="exit" presetSubtype="0" fill="hold" nodeType="withEffect">
                                  <p:stCondLst>
                                    <p:cond delay="0"/>
                                  </p:stCondLst>
                                  <p:childTnLst>
                                    <p:anim calcmode="lin" valueType="num">
                                      <p:cBhvr>
                                        <p:cTn id="16" dur="1000"/>
                                        <p:tgtEl>
                                          <p:spTgt spid="15"/>
                                        </p:tgtEl>
                                        <p:attrNameLst>
                                          <p:attrName>ppt_w</p:attrName>
                                        </p:attrNameLst>
                                      </p:cBhvr>
                                      <p:tavLst>
                                        <p:tav tm="0">
                                          <p:val>
                                            <p:strVal val="ppt_w"/>
                                          </p:val>
                                        </p:tav>
                                        <p:tav tm="100000">
                                          <p:val>
                                            <p:strVal val="ppt_w*0.70"/>
                                          </p:val>
                                        </p:tav>
                                      </p:tavLst>
                                    </p:anim>
                                    <p:anim calcmode="lin" valueType="num">
                                      <p:cBhvr>
                                        <p:cTn id="17" dur="1000"/>
                                        <p:tgtEl>
                                          <p:spTgt spid="15"/>
                                        </p:tgtEl>
                                        <p:attrNameLst>
                                          <p:attrName>ppt_h</p:attrName>
                                        </p:attrNameLst>
                                      </p:cBhvr>
                                      <p:tavLst>
                                        <p:tav tm="0">
                                          <p:val>
                                            <p:strVal val="ppt_h"/>
                                          </p:val>
                                        </p:tav>
                                        <p:tav tm="100000">
                                          <p:val>
                                            <p:strVal val="ppt_h"/>
                                          </p:val>
                                        </p:tav>
                                      </p:tavLst>
                                    </p:anim>
                                    <p:animEffect transition="out" filter="fade">
                                      <p:cBhvr>
                                        <p:cTn id="18" dur="1000"/>
                                        <p:tgtEl>
                                          <p:spTgt spid="15"/>
                                        </p:tgtEl>
                                      </p:cBhvr>
                                    </p:animEffect>
                                    <p:set>
                                      <p:cBhvr>
                                        <p:cTn id="19" dur="1" fill="hold">
                                          <p:stCondLst>
                                            <p:cond delay="999"/>
                                          </p:stCondLst>
                                        </p:cTn>
                                        <p:tgtEl>
                                          <p:spTgt spid="15"/>
                                        </p:tgtEl>
                                        <p:attrNameLst>
                                          <p:attrName>style.visibility</p:attrName>
                                        </p:attrNameLst>
                                      </p:cBhvr>
                                      <p:to>
                                        <p:strVal val="hidden"/>
                                      </p:to>
                                    </p:set>
                                  </p:childTnLst>
                                </p:cTn>
                              </p:par>
                              <p:par>
                                <p:cTn id="20" presetID="55" presetClass="exit" presetSubtype="0" fill="hold" nodeType="withEffect">
                                  <p:stCondLst>
                                    <p:cond delay="0"/>
                                  </p:stCondLst>
                                  <p:childTnLst>
                                    <p:anim calcmode="lin" valueType="num">
                                      <p:cBhvr>
                                        <p:cTn id="21" dur="1000"/>
                                        <p:tgtEl>
                                          <p:spTgt spid="22"/>
                                        </p:tgtEl>
                                        <p:attrNameLst>
                                          <p:attrName>ppt_w</p:attrName>
                                        </p:attrNameLst>
                                      </p:cBhvr>
                                      <p:tavLst>
                                        <p:tav tm="0">
                                          <p:val>
                                            <p:strVal val="ppt_w"/>
                                          </p:val>
                                        </p:tav>
                                        <p:tav tm="100000">
                                          <p:val>
                                            <p:strVal val="ppt_w*0.70"/>
                                          </p:val>
                                        </p:tav>
                                      </p:tavLst>
                                    </p:anim>
                                    <p:anim calcmode="lin" valueType="num">
                                      <p:cBhvr>
                                        <p:cTn id="22" dur="1000"/>
                                        <p:tgtEl>
                                          <p:spTgt spid="22"/>
                                        </p:tgtEl>
                                        <p:attrNameLst>
                                          <p:attrName>ppt_h</p:attrName>
                                        </p:attrNameLst>
                                      </p:cBhvr>
                                      <p:tavLst>
                                        <p:tav tm="0">
                                          <p:val>
                                            <p:strVal val="ppt_h"/>
                                          </p:val>
                                        </p:tav>
                                        <p:tav tm="100000">
                                          <p:val>
                                            <p:strVal val="ppt_h"/>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par>
                                <p:cTn id="25" presetID="55" presetClass="exit" presetSubtype="0" fill="hold" nodeType="withEffect">
                                  <p:stCondLst>
                                    <p:cond delay="0"/>
                                  </p:stCondLst>
                                  <p:childTnLst>
                                    <p:anim calcmode="lin" valueType="num">
                                      <p:cBhvr>
                                        <p:cTn id="26" dur="1000"/>
                                        <p:tgtEl>
                                          <p:spTgt spid="23"/>
                                        </p:tgtEl>
                                        <p:attrNameLst>
                                          <p:attrName>ppt_w</p:attrName>
                                        </p:attrNameLst>
                                      </p:cBhvr>
                                      <p:tavLst>
                                        <p:tav tm="0">
                                          <p:val>
                                            <p:strVal val="ppt_w"/>
                                          </p:val>
                                        </p:tav>
                                        <p:tav tm="100000">
                                          <p:val>
                                            <p:strVal val="ppt_w*0.70"/>
                                          </p:val>
                                        </p:tav>
                                      </p:tavLst>
                                    </p:anim>
                                    <p:anim calcmode="lin" valueType="num">
                                      <p:cBhvr>
                                        <p:cTn id="27" dur="1000"/>
                                        <p:tgtEl>
                                          <p:spTgt spid="23"/>
                                        </p:tgtEl>
                                        <p:attrNameLst>
                                          <p:attrName>ppt_h</p:attrName>
                                        </p:attrNameLst>
                                      </p:cBhvr>
                                      <p:tavLst>
                                        <p:tav tm="0">
                                          <p:val>
                                            <p:strVal val="ppt_h"/>
                                          </p:val>
                                        </p:tav>
                                        <p:tav tm="100000">
                                          <p:val>
                                            <p:strVal val="ppt_h"/>
                                          </p:val>
                                        </p:tav>
                                      </p:tavLst>
                                    </p:anim>
                                    <p:animEffect transition="out" filter="fade">
                                      <p:cBhvr>
                                        <p:cTn id="28" dur="1000"/>
                                        <p:tgtEl>
                                          <p:spTgt spid="23"/>
                                        </p:tgtEl>
                                      </p:cBhvr>
                                    </p:animEffect>
                                    <p:set>
                                      <p:cBhvr>
                                        <p:cTn id="29" dur="1" fill="hold">
                                          <p:stCondLst>
                                            <p:cond delay="999"/>
                                          </p:stCondLst>
                                        </p:cTn>
                                        <p:tgtEl>
                                          <p:spTgt spid="23"/>
                                        </p:tgtEl>
                                        <p:attrNameLst>
                                          <p:attrName>style.visibility</p:attrName>
                                        </p:attrNameLst>
                                      </p:cBhvr>
                                      <p:to>
                                        <p:strVal val="hidden"/>
                                      </p:to>
                                    </p:set>
                                  </p:childTnLst>
                                </p:cTn>
                              </p:par>
                              <p:par>
                                <p:cTn id="30" presetID="55" presetClass="exit" presetSubtype="0" fill="hold" nodeType="withEffect">
                                  <p:stCondLst>
                                    <p:cond delay="0"/>
                                  </p:stCondLst>
                                  <p:childTnLst>
                                    <p:anim calcmode="lin" valueType="num">
                                      <p:cBhvr>
                                        <p:cTn id="31" dur="1000"/>
                                        <p:tgtEl>
                                          <p:spTgt spid="24"/>
                                        </p:tgtEl>
                                        <p:attrNameLst>
                                          <p:attrName>ppt_w</p:attrName>
                                        </p:attrNameLst>
                                      </p:cBhvr>
                                      <p:tavLst>
                                        <p:tav tm="0">
                                          <p:val>
                                            <p:strVal val="ppt_w"/>
                                          </p:val>
                                        </p:tav>
                                        <p:tav tm="100000">
                                          <p:val>
                                            <p:strVal val="ppt_w*0.70"/>
                                          </p:val>
                                        </p:tav>
                                      </p:tavLst>
                                    </p:anim>
                                    <p:anim calcmode="lin" valueType="num">
                                      <p:cBhvr>
                                        <p:cTn id="32" dur="1000"/>
                                        <p:tgtEl>
                                          <p:spTgt spid="24"/>
                                        </p:tgtEl>
                                        <p:attrNameLst>
                                          <p:attrName>ppt_h</p:attrName>
                                        </p:attrNameLst>
                                      </p:cBhvr>
                                      <p:tavLst>
                                        <p:tav tm="0">
                                          <p:val>
                                            <p:strVal val="ppt_h"/>
                                          </p:val>
                                        </p:tav>
                                        <p:tav tm="100000">
                                          <p:val>
                                            <p:strVal val="ppt_h"/>
                                          </p:val>
                                        </p:tav>
                                      </p:tavLst>
                                    </p:anim>
                                    <p:animEffect transition="out" filter="fade">
                                      <p:cBhvr>
                                        <p:cTn id="33" dur="1000"/>
                                        <p:tgtEl>
                                          <p:spTgt spid="24"/>
                                        </p:tgtEl>
                                      </p:cBhvr>
                                    </p:animEffect>
                                    <p:set>
                                      <p:cBhvr>
                                        <p:cTn id="34" dur="1" fill="hold">
                                          <p:stCondLst>
                                            <p:cond delay="999"/>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5" presetClass="exit" presetSubtype="0" fill="hold" nodeType="clickEffect">
                                  <p:stCondLst>
                                    <p:cond delay="0"/>
                                  </p:stCondLst>
                                  <p:childTnLst>
                                    <p:anim calcmode="lin" valueType="num">
                                      <p:cBhvr>
                                        <p:cTn id="38" dur="1000"/>
                                        <p:tgtEl>
                                          <p:spTgt spid="13"/>
                                        </p:tgtEl>
                                        <p:attrNameLst>
                                          <p:attrName>ppt_w</p:attrName>
                                        </p:attrNameLst>
                                      </p:cBhvr>
                                      <p:tavLst>
                                        <p:tav tm="0">
                                          <p:val>
                                            <p:strVal val="ppt_w"/>
                                          </p:val>
                                        </p:tav>
                                        <p:tav tm="100000">
                                          <p:val>
                                            <p:strVal val="ppt_w*0.70"/>
                                          </p:val>
                                        </p:tav>
                                      </p:tavLst>
                                    </p:anim>
                                    <p:anim calcmode="lin" valueType="num">
                                      <p:cBhvr>
                                        <p:cTn id="39" dur="1000"/>
                                        <p:tgtEl>
                                          <p:spTgt spid="13"/>
                                        </p:tgtEl>
                                        <p:attrNameLst>
                                          <p:attrName>ppt_h</p:attrName>
                                        </p:attrNameLst>
                                      </p:cBhvr>
                                      <p:tavLst>
                                        <p:tav tm="0">
                                          <p:val>
                                            <p:strVal val="ppt_h"/>
                                          </p:val>
                                        </p:tav>
                                        <p:tav tm="100000">
                                          <p:val>
                                            <p:strVal val="ppt_h"/>
                                          </p:val>
                                        </p:tav>
                                      </p:tavLst>
                                    </p:anim>
                                    <p:animEffect transition="out" filter="fade">
                                      <p:cBhvr>
                                        <p:cTn id="40" dur="1000"/>
                                        <p:tgtEl>
                                          <p:spTgt spid="13"/>
                                        </p:tgtEl>
                                      </p:cBhvr>
                                    </p:animEffect>
                                    <p:set>
                                      <p:cBhvr>
                                        <p:cTn id="41" dur="1" fill="hold">
                                          <p:stCondLst>
                                            <p:cond delay="999"/>
                                          </p:stCondLst>
                                        </p:cTn>
                                        <p:tgtEl>
                                          <p:spTgt spid="13"/>
                                        </p:tgtEl>
                                        <p:attrNameLst>
                                          <p:attrName>style.visibility</p:attrName>
                                        </p:attrNameLst>
                                      </p:cBhvr>
                                      <p:to>
                                        <p:strVal val="hidden"/>
                                      </p:to>
                                    </p:set>
                                  </p:childTnLst>
                                </p:cTn>
                              </p:par>
                              <p:par>
                                <p:cTn id="42" presetID="55" presetClass="exit" presetSubtype="0" fill="hold" nodeType="withEffect">
                                  <p:stCondLst>
                                    <p:cond delay="0"/>
                                  </p:stCondLst>
                                  <p:childTnLst>
                                    <p:anim calcmode="lin" valueType="num">
                                      <p:cBhvr>
                                        <p:cTn id="43" dur="1000"/>
                                        <p:tgtEl>
                                          <p:spTgt spid="20"/>
                                        </p:tgtEl>
                                        <p:attrNameLst>
                                          <p:attrName>ppt_w</p:attrName>
                                        </p:attrNameLst>
                                      </p:cBhvr>
                                      <p:tavLst>
                                        <p:tav tm="0">
                                          <p:val>
                                            <p:strVal val="ppt_w"/>
                                          </p:val>
                                        </p:tav>
                                        <p:tav tm="100000">
                                          <p:val>
                                            <p:strVal val="ppt_w*0.70"/>
                                          </p:val>
                                        </p:tav>
                                      </p:tavLst>
                                    </p:anim>
                                    <p:anim calcmode="lin" valueType="num">
                                      <p:cBhvr>
                                        <p:cTn id="44" dur="1000"/>
                                        <p:tgtEl>
                                          <p:spTgt spid="20"/>
                                        </p:tgtEl>
                                        <p:attrNameLst>
                                          <p:attrName>ppt_h</p:attrName>
                                        </p:attrNameLst>
                                      </p:cBhvr>
                                      <p:tavLst>
                                        <p:tav tm="0">
                                          <p:val>
                                            <p:strVal val="ppt_h"/>
                                          </p:val>
                                        </p:tav>
                                        <p:tav tm="100000">
                                          <p:val>
                                            <p:strVal val="ppt_h"/>
                                          </p:val>
                                        </p:tav>
                                      </p:tavLst>
                                    </p:anim>
                                    <p:animEffect transition="out" filter="fade">
                                      <p:cBhvr>
                                        <p:cTn id="45" dur="1000"/>
                                        <p:tgtEl>
                                          <p:spTgt spid="20"/>
                                        </p:tgtEl>
                                      </p:cBhvr>
                                    </p:animEffect>
                                    <p:set>
                                      <p:cBhvr>
                                        <p:cTn id="46" dur="1" fill="hold">
                                          <p:stCondLst>
                                            <p:cond delay="999"/>
                                          </p:stCondLst>
                                        </p:cTn>
                                        <p:tgtEl>
                                          <p:spTgt spid="20"/>
                                        </p:tgtEl>
                                        <p:attrNameLst>
                                          <p:attrName>style.visibility</p:attrName>
                                        </p:attrNameLst>
                                      </p:cBhvr>
                                      <p:to>
                                        <p:strVal val="hidden"/>
                                      </p:to>
                                    </p:set>
                                  </p:childTnLst>
                                </p:cTn>
                              </p:par>
                              <p:par>
                                <p:cTn id="47" presetID="55" presetClass="exit" presetSubtype="0" fill="hold" nodeType="withEffect">
                                  <p:stCondLst>
                                    <p:cond delay="0"/>
                                  </p:stCondLst>
                                  <p:childTnLst>
                                    <p:anim calcmode="lin" valueType="num">
                                      <p:cBhvr>
                                        <p:cTn id="48" dur="1000"/>
                                        <p:tgtEl>
                                          <p:spTgt spid="21"/>
                                        </p:tgtEl>
                                        <p:attrNameLst>
                                          <p:attrName>ppt_w</p:attrName>
                                        </p:attrNameLst>
                                      </p:cBhvr>
                                      <p:tavLst>
                                        <p:tav tm="0">
                                          <p:val>
                                            <p:strVal val="ppt_w"/>
                                          </p:val>
                                        </p:tav>
                                        <p:tav tm="100000">
                                          <p:val>
                                            <p:strVal val="ppt_w*0.70"/>
                                          </p:val>
                                        </p:tav>
                                      </p:tavLst>
                                    </p:anim>
                                    <p:anim calcmode="lin" valueType="num">
                                      <p:cBhvr>
                                        <p:cTn id="49" dur="1000"/>
                                        <p:tgtEl>
                                          <p:spTgt spid="21"/>
                                        </p:tgtEl>
                                        <p:attrNameLst>
                                          <p:attrName>ppt_h</p:attrName>
                                        </p:attrNameLst>
                                      </p:cBhvr>
                                      <p:tavLst>
                                        <p:tav tm="0">
                                          <p:val>
                                            <p:strVal val="ppt_h"/>
                                          </p:val>
                                        </p:tav>
                                        <p:tav tm="100000">
                                          <p:val>
                                            <p:strVal val="ppt_h"/>
                                          </p:val>
                                        </p:tav>
                                      </p:tavLst>
                                    </p:anim>
                                    <p:animEffect transition="out" filter="fade">
                                      <p:cBhvr>
                                        <p:cTn id="50" dur="1000"/>
                                        <p:tgtEl>
                                          <p:spTgt spid="21"/>
                                        </p:tgtEl>
                                      </p:cBhvr>
                                    </p:animEffect>
                                    <p:set>
                                      <p:cBhvr>
                                        <p:cTn id="51" dur="1" fill="hold">
                                          <p:stCondLst>
                                            <p:cond delay="999"/>
                                          </p:stCondLst>
                                        </p:cTn>
                                        <p:tgtEl>
                                          <p:spTgt spid="21"/>
                                        </p:tgtEl>
                                        <p:attrNameLst>
                                          <p:attrName>style.visibility</p:attrName>
                                        </p:attrNameLst>
                                      </p:cBhvr>
                                      <p:to>
                                        <p:strVal val="hidden"/>
                                      </p:to>
                                    </p:set>
                                  </p:childTnLst>
                                </p:cTn>
                              </p:par>
                              <p:par>
                                <p:cTn id="52" presetID="55" presetClass="exit" presetSubtype="0" fill="hold" nodeType="withEffect">
                                  <p:stCondLst>
                                    <p:cond delay="0"/>
                                  </p:stCondLst>
                                  <p:childTnLst>
                                    <p:anim calcmode="lin" valueType="num">
                                      <p:cBhvr>
                                        <p:cTn id="53" dur="1000"/>
                                        <p:tgtEl>
                                          <p:spTgt spid="26"/>
                                        </p:tgtEl>
                                        <p:attrNameLst>
                                          <p:attrName>ppt_w</p:attrName>
                                        </p:attrNameLst>
                                      </p:cBhvr>
                                      <p:tavLst>
                                        <p:tav tm="0">
                                          <p:val>
                                            <p:strVal val="ppt_w"/>
                                          </p:val>
                                        </p:tav>
                                        <p:tav tm="100000">
                                          <p:val>
                                            <p:strVal val="ppt_w*0.70"/>
                                          </p:val>
                                        </p:tav>
                                      </p:tavLst>
                                    </p:anim>
                                    <p:anim calcmode="lin" valueType="num">
                                      <p:cBhvr>
                                        <p:cTn id="54" dur="1000"/>
                                        <p:tgtEl>
                                          <p:spTgt spid="26"/>
                                        </p:tgtEl>
                                        <p:attrNameLst>
                                          <p:attrName>ppt_h</p:attrName>
                                        </p:attrNameLst>
                                      </p:cBhvr>
                                      <p:tavLst>
                                        <p:tav tm="0">
                                          <p:val>
                                            <p:strVal val="ppt_h"/>
                                          </p:val>
                                        </p:tav>
                                        <p:tav tm="100000">
                                          <p:val>
                                            <p:strVal val="ppt_h"/>
                                          </p:val>
                                        </p:tav>
                                      </p:tavLst>
                                    </p:anim>
                                    <p:animEffect transition="out" filter="fade">
                                      <p:cBhvr>
                                        <p:cTn id="55" dur="1000"/>
                                        <p:tgtEl>
                                          <p:spTgt spid="26"/>
                                        </p:tgtEl>
                                      </p:cBhvr>
                                    </p:animEffect>
                                    <p:set>
                                      <p:cBhvr>
                                        <p:cTn id="56" dur="1" fill="hold">
                                          <p:stCondLst>
                                            <p:cond delay="999"/>
                                          </p:stCondLst>
                                        </p:cTn>
                                        <p:tgtEl>
                                          <p:spTgt spid="2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5" presetClass="exit" presetSubtype="0" fill="hold" nodeType="clickEffect">
                                  <p:stCondLst>
                                    <p:cond delay="0"/>
                                  </p:stCondLst>
                                  <p:childTnLst>
                                    <p:anim calcmode="lin" valueType="num">
                                      <p:cBhvr>
                                        <p:cTn id="60" dur="1000"/>
                                        <p:tgtEl>
                                          <p:spTgt spid="6"/>
                                        </p:tgtEl>
                                        <p:attrNameLst>
                                          <p:attrName>ppt_w</p:attrName>
                                        </p:attrNameLst>
                                      </p:cBhvr>
                                      <p:tavLst>
                                        <p:tav tm="0">
                                          <p:val>
                                            <p:strVal val="ppt_w"/>
                                          </p:val>
                                        </p:tav>
                                        <p:tav tm="100000">
                                          <p:val>
                                            <p:strVal val="ppt_w*0.70"/>
                                          </p:val>
                                        </p:tav>
                                      </p:tavLst>
                                    </p:anim>
                                    <p:anim calcmode="lin" valueType="num">
                                      <p:cBhvr>
                                        <p:cTn id="61" dur="1000"/>
                                        <p:tgtEl>
                                          <p:spTgt spid="6"/>
                                        </p:tgtEl>
                                        <p:attrNameLst>
                                          <p:attrName>ppt_h</p:attrName>
                                        </p:attrNameLst>
                                      </p:cBhvr>
                                      <p:tavLst>
                                        <p:tav tm="0">
                                          <p:val>
                                            <p:strVal val="ppt_h"/>
                                          </p:val>
                                        </p:tav>
                                        <p:tav tm="100000">
                                          <p:val>
                                            <p:strVal val="ppt_h"/>
                                          </p:val>
                                        </p:tav>
                                      </p:tavLst>
                                    </p:anim>
                                    <p:animEffect transition="out" filter="fade">
                                      <p:cBhvr>
                                        <p:cTn id="62" dur="1000"/>
                                        <p:tgtEl>
                                          <p:spTgt spid="6"/>
                                        </p:tgtEl>
                                      </p:cBhvr>
                                    </p:animEffect>
                                    <p:set>
                                      <p:cBhvr>
                                        <p:cTn id="63" dur="1" fill="hold">
                                          <p:stCondLst>
                                            <p:cond delay="999"/>
                                          </p:stCondLst>
                                        </p:cTn>
                                        <p:tgtEl>
                                          <p:spTgt spid="6"/>
                                        </p:tgtEl>
                                        <p:attrNameLst>
                                          <p:attrName>style.visibility</p:attrName>
                                        </p:attrNameLst>
                                      </p:cBhvr>
                                      <p:to>
                                        <p:strVal val="hidden"/>
                                      </p:to>
                                    </p:set>
                                  </p:childTnLst>
                                </p:cTn>
                              </p:par>
                              <p:par>
                                <p:cTn id="64" presetID="55" presetClass="exit" presetSubtype="0" fill="hold" nodeType="withEffect">
                                  <p:stCondLst>
                                    <p:cond delay="0"/>
                                  </p:stCondLst>
                                  <p:childTnLst>
                                    <p:anim calcmode="lin" valueType="num">
                                      <p:cBhvr>
                                        <p:cTn id="65" dur="1000"/>
                                        <p:tgtEl>
                                          <p:spTgt spid="25"/>
                                        </p:tgtEl>
                                        <p:attrNameLst>
                                          <p:attrName>ppt_w</p:attrName>
                                        </p:attrNameLst>
                                      </p:cBhvr>
                                      <p:tavLst>
                                        <p:tav tm="0">
                                          <p:val>
                                            <p:strVal val="ppt_w"/>
                                          </p:val>
                                        </p:tav>
                                        <p:tav tm="100000">
                                          <p:val>
                                            <p:strVal val="ppt_w*0.70"/>
                                          </p:val>
                                        </p:tav>
                                      </p:tavLst>
                                    </p:anim>
                                    <p:anim calcmode="lin" valueType="num">
                                      <p:cBhvr>
                                        <p:cTn id="66" dur="1000"/>
                                        <p:tgtEl>
                                          <p:spTgt spid="25"/>
                                        </p:tgtEl>
                                        <p:attrNameLst>
                                          <p:attrName>ppt_h</p:attrName>
                                        </p:attrNameLst>
                                      </p:cBhvr>
                                      <p:tavLst>
                                        <p:tav tm="0">
                                          <p:val>
                                            <p:strVal val="ppt_h"/>
                                          </p:val>
                                        </p:tav>
                                        <p:tav tm="100000">
                                          <p:val>
                                            <p:strVal val="ppt_h"/>
                                          </p:val>
                                        </p:tav>
                                      </p:tavLst>
                                    </p:anim>
                                    <p:animEffect transition="out" filter="fade">
                                      <p:cBhvr>
                                        <p:cTn id="67" dur="1000"/>
                                        <p:tgtEl>
                                          <p:spTgt spid="25"/>
                                        </p:tgtEl>
                                      </p:cBhvr>
                                    </p:animEffect>
                                    <p:set>
                                      <p:cBhvr>
                                        <p:cTn id="68" dur="1" fill="hold">
                                          <p:stCondLst>
                                            <p:cond delay="999"/>
                                          </p:stCondLst>
                                        </p:cTn>
                                        <p:tgtEl>
                                          <p:spTgt spid="25"/>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0.02171 -0.11883 L -0.11584 -0.57424 " pathEditMode="relative" rAng="0" ptsTypes="AA">
                                      <p:cBhvr>
                                        <p:cTn id="72" dur="2000" fill="hold"/>
                                        <p:tgtEl>
                                          <p:spTgt spid="8"/>
                                        </p:tgtEl>
                                        <p:attrNameLst>
                                          <p:attrName>ppt_x</p:attrName>
                                          <p:attrName>ppt_y</p:attrName>
                                        </p:attrNameLst>
                                      </p:cBhvr>
                                      <p:rCtr x="-4706" y="-22770"/>
                                    </p:animMotion>
                                  </p:childTnLst>
                                </p:cTn>
                              </p:par>
                            </p:childTnLst>
                          </p:cTn>
                        </p:par>
                      </p:childTnLst>
                    </p:cTn>
                  </p:par>
                  <p:par>
                    <p:cTn id="73" fill="hold">
                      <p:stCondLst>
                        <p:cond delay="indefinite"/>
                      </p:stCondLst>
                      <p:childTnLst>
                        <p:par>
                          <p:cTn id="74" fill="hold">
                            <p:stCondLst>
                              <p:cond delay="0"/>
                            </p:stCondLst>
                            <p:childTnLst>
                              <p:par>
                                <p:cTn id="75" presetID="9" presetClass="exit" presetSubtype="0" fill="hold" nodeType="clickEffect">
                                  <p:stCondLst>
                                    <p:cond delay="0"/>
                                  </p:stCondLst>
                                  <p:childTnLst>
                                    <p:animEffect transition="out" filter="dissolve">
                                      <p:cBhvr>
                                        <p:cTn id="76" dur="500"/>
                                        <p:tgtEl>
                                          <p:spTgt spid="3"/>
                                        </p:tgtEl>
                                      </p:cBhvr>
                                    </p:animEffect>
                                    <p:set>
                                      <p:cBhvr>
                                        <p:cTn id="77" dur="1" fill="hold">
                                          <p:stCondLst>
                                            <p:cond delay="499"/>
                                          </p:stCondLst>
                                        </p:cTn>
                                        <p:tgtEl>
                                          <p:spTgt spid="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dissolve">
                                      <p:cBhvr>
                                        <p:cTn id="82" dur="500"/>
                                        <p:tgtEl>
                                          <p:spTgt spid="34"/>
                                        </p:tgtEl>
                                      </p:cBhvr>
                                    </p:animEffect>
                                  </p:childTnLst>
                                </p:cTn>
                              </p:par>
                            </p:childTnLst>
                          </p:cTn>
                        </p:par>
                      </p:childTnLst>
                    </p:cTn>
                  </p:par>
                  <p:par>
                    <p:cTn id="83" fill="hold">
                      <p:stCondLst>
                        <p:cond delay="indefinite"/>
                      </p:stCondLst>
                      <p:childTnLst>
                        <p:par>
                          <p:cTn id="84" fill="hold">
                            <p:stCondLst>
                              <p:cond delay="0"/>
                            </p:stCondLst>
                            <p:childTnLst>
                              <p:par>
                                <p:cTn id="85" presetID="9"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dissolve">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ntr" presetSubtype="0" fill="hold" nodeType="click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dissolve">
                                      <p:cBhvr>
                                        <p:cTn id="92" dur="500"/>
                                        <p:tgtEl>
                                          <p:spTgt spid="29"/>
                                        </p:tgtEl>
                                      </p:cBhvr>
                                    </p:animEffect>
                                  </p:childTnLst>
                                </p:cTn>
                              </p:par>
                            </p:childTnLst>
                          </p:cTn>
                        </p:par>
                      </p:childTnLst>
                    </p:cTn>
                  </p:par>
                  <p:par>
                    <p:cTn id="93" fill="hold">
                      <p:stCondLst>
                        <p:cond delay="indefinite"/>
                      </p:stCondLst>
                      <p:childTnLst>
                        <p:par>
                          <p:cTn id="94" fill="hold">
                            <p:stCondLst>
                              <p:cond delay="0"/>
                            </p:stCondLst>
                            <p:childTnLst>
                              <p:par>
                                <p:cTn id="95" presetID="9"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dissolve">
                                      <p:cBhvr>
                                        <p:cTn id="97" dur="500"/>
                                        <p:tgtEl>
                                          <p:spTgt spid="30"/>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dissolve">
                                      <p:cBhvr>
                                        <p:cTn id="10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1293</Words>
  <Application>Microsoft Office PowerPoint</Application>
  <PresentationFormat>Widescreen</PresentationFormat>
  <Paragraphs>192</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 are better able to… </vt:lpstr>
      <vt:lpstr>Family Group helps parents to…</vt:lpstr>
      <vt:lpstr>Family Group helps school to…</vt:lpstr>
      <vt:lpstr>PowerPoint Presentation</vt:lpstr>
      <vt:lpstr>PowerPoint Presentation</vt:lpstr>
      <vt:lpstr>PowerPoint Presentation</vt:lpstr>
      <vt:lpstr> Supporting schools     strengthening families      enabling change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Griffiths</dc:creator>
  <cp:lastModifiedBy>Katy Hobday</cp:lastModifiedBy>
  <cp:revision>5</cp:revision>
  <dcterms:created xsi:type="dcterms:W3CDTF">2020-02-11T15:42:19Z</dcterms:created>
  <dcterms:modified xsi:type="dcterms:W3CDTF">2020-02-19T10:50:31Z</dcterms:modified>
</cp:coreProperties>
</file>