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6"/>
  </p:notesMasterIdLst>
  <p:sldIdLst>
    <p:sldId id="256" r:id="rId2"/>
    <p:sldId id="268" r:id="rId3"/>
    <p:sldId id="270" r:id="rId4"/>
    <p:sldId id="257" r:id="rId5"/>
    <p:sldId id="271" r:id="rId6"/>
    <p:sldId id="294" r:id="rId7"/>
    <p:sldId id="277" r:id="rId8"/>
    <p:sldId id="296" r:id="rId9"/>
    <p:sldId id="276" r:id="rId10"/>
    <p:sldId id="306" r:id="rId11"/>
    <p:sldId id="305" r:id="rId12"/>
    <p:sldId id="304" r:id="rId13"/>
    <p:sldId id="278" r:id="rId14"/>
    <p:sldId id="280" r:id="rId15"/>
    <p:sldId id="281" r:id="rId16"/>
    <p:sldId id="282" r:id="rId17"/>
    <p:sldId id="269" r:id="rId18"/>
    <p:sldId id="295" r:id="rId19"/>
    <p:sldId id="297" r:id="rId20"/>
    <p:sldId id="299" r:id="rId21"/>
    <p:sldId id="308" r:id="rId22"/>
    <p:sldId id="287" r:id="rId23"/>
    <p:sldId id="261" r:id="rId24"/>
    <p:sldId id="265" r:id="rId25"/>
    <p:sldId id="302" r:id="rId26"/>
    <p:sldId id="283" r:id="rId27"/>
    <p:sldId id="307" r:id="rId28"/>
    <p:sldId id="291" r:id="rId29"/>
    <p:sldId id="284" r:id="rId30"/>
    <p:sldId id="286" r:id="rId31"/>
    <p:sldId id="301" r:id="rId32"/>
    <p:sldId id="303" r:id="rId33"/>
    <p:sldId id="309" r:id="rId34"/>
    <p:sldId id="263" r:id="rId35"/>
  </p:sldIdLst>
  <p:sldSz cx="9144000" cy="6858000" type="screen4x3"/>
  <p:notesSz cx="6875463" cy="10002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_rels/data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1.svg"/><Relationship Id="rId1"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EB7DA0-A08B-4C54-B32C-E0ADC7ECE478}" type="doc">
      <dgm:prSet loTypeId="urn:microsoft.com/office/officeart/2005/8/layout/hierarchy1" loCatId="hierarchy" qsTypeId="urn:microsoft.com/office/officeart/2005/8/quickstyle/simple4" qsCatId="simple" csTypeId="urn:microsoft.com/office/officeart/2005/8/colors/accent1_2" csCatId="accent1" phldr="1"/>
      <dgm:spPr/>
      <dgm:t>
        <a:bodyPr/>
        <a:lstStyle/>
        <a:p>
          <a:endParaRPr lang="en-US"/>
        </a:p>
      </dgm:t>
    </dgm:pt>
    <dgm:pt modelId="{B3A677A4-40F0-4911-A749-4EDFBA11BD52}">
      <dgm:prSet/>
      <dgm:spPr/>
      <dgm:t>
        <a:bodyPr/>
        <a:lstStyle/>
        <a:p>
          <a:r>
            <a:rPr lang="en-GB" dirty="0"/>
            <a:t>Professor Bessel Van Der Kolk stated “The single most important issue for traumatized people is to find a sense of safety in their own bodies..” The Body Keeps The Score: Brain, Mind &amp; Body in the Healing of Trauma. (2014)</a:t>
          </a:r>
          <a:endParaRPr lang="en-US" dirty="0"/>
        </a:p>
      </dgm:t>
    </dgm:pt>
    <dgm:pt modelId="{2E127025-0560-474A-9447-ED5EB801752A}" type="parTrans" cxnId="{71FE55B0-23A6-4720-805D-5CA9CA437F7F}">
      <dgm:prSet/>
      <dgm:spPr/>
      <dgm:t>
        <a:bodyPr/>
        <a:lstStyle/>
        <a:p>
          <a:endParaRPr lang="en-US"/>
        </a:p>
      </dgm:t>
    </dgm:pt>
    <dgm:pt modelId="{3259BDA6-0C88-49A6-AEFA-48C8AD12B879}" type="sibTrans" cxnId="{71FE55B0-23A6-4720-805D-5CA9CA437F7F}">
      <dgm:prSet/>
      <dgm:spPr/>
      <dgm:t>
        <a:bodyPr/>
        <a:lstStyle/>
        <a:p>
          <a:endParaRPr lang="en-US"/>
        </a:p>
      </dgm:t>
    </dgm:pt>
    <dgm:pt modelId="{1444888E-29E8-4E98-87EF-0A9A228EED6E}">
      <dgm:prSet/>
      <dgm:spPr/>
      <dgm:t>
        <a:bodyPr/>
        <a:lstStyle/>
        <a:p>
          <a:r>
            <a:rPr lang="en-GB" dirty="0"/>
            <a:t>Judith Herman believes that..</a:t>
          </a:r>
        </a:p>
        <a:p>
          <a:r>
            <a:rPr lang="en-GB" dirty="0"/>
            <a:t>“Recovery can only take place within the context of relationships: it cannot occur in isolation”</a:t>
          </a:r>
        </a:p>
        <a:p>
          <a:endParaRPr lang="en-GB" dirty="0"/>
        </a:p>
        <a:p>
          <a:r>
            <a:rPr lang="en-GB" dirty="0"/>
            <a:t>Social &amp; Relational Sources of Resilience  Herman(2002).</a:t>
          </a:r>
          <a:endParaRPr lang="en-US" dirty="0"/>
        </a:p>
      </dgm:t>
    </dgm:pt>
    <dgm:pt modelId="{34181249-4905-4D11-9D06-C885DB0C20FF}" type="parTrans" cxnId="{3F79102B-F879-48E5-9D46-1CF7EBF57F88}">
      <dgm:prSet/>
      <dgm:spPr/>
      <dgm:t>
        <a:bodyPr/>
        <a:lstStyle/>
        <a:p>
          <a:endParaRPr lang="en-US"/>
        </a:p>
      </dgm:t>
    </dgm:pt>
    <dgm:pt modelId="{4802A381-4A6C-44D7-9E5D-019CEF1E07B5}" type="sibTrans" cxnId="{3F79102B-F879-48E5-9D46-1CF7EBF57F88}">
      <dgm:prSet/>
      <dgm:spPr/>
      <dgm:t>
        <a:bodyPr/>
        <a:lstStyle/>
        <a:p>
          <a:endParaRPr lang="en-US"/>
        </a:p>
      </dgm:t>
    </dgm:pt>
    <dgm:pt modelId="{9005B527-4A41-4817-971C-68E28639384E}" type="pres">
      <dgm:prSet presAssocID="{F9EB7DA0-A08B-4C54-B32C-E0ADC7ECE478}" presName="hierChild1" presStyleCnt="0">
        <dgm:presLayoutVars>
          <dgm:chPref val="1"/>
          <dgm:dir/>
          <dgm:animOne val="branch"/>
          <dgm:animLvl val="lvl"/>
          <dgm:resizeHandles/>
        </dgm:presLayoutVars>
      </dgm:prSet>
      <dgm:spPr/>
    </dgm:pt>
    <dgm:pt modelId="{E9BA6EF9-1ABC-47B2-AA4C-853617CC8198}" type="pres">
      <dgm:prSet presAssocID="{B3A677A4-40F0-4911-A749-4EDFBA11BD52}" presName="hierRoot1" presStyleCnt="0"/>
      <dgm:spPr/>
    </dgm:pt>
    <dgm:pt modelId="{BA5063C7-9321-4C5D-B1D6-55B2079E049E}" type="pres">
      <dgm:prSet presAssocID="{B3A677A4-40F0-4911-A749-4EDFBA11BD52}" presName="composite" presStyleCnt="0"/>
      <dgm:spPr/>
    </dgm:pt>
    <dgm:pt modelId="{54509C50-2ED2-47B9-9A59-E489B48E648F}" type="pres">
      <dgm:prSet presAssocID="{B3A677A4-40F0-4911-A749-4EDFBA11BD52}" presName="background" presStyleLbl="node0" presStyleIdx="0" presStyleCnt="2"/>
      <dgm:spPr/>
    </dgm:pt>
    <dgm:pt modelId="{6832EF57-D0C0-4133-8CDF-467423D43470}" type="pres">
      <dgm:prSet presAssocID="{B3A677A4-40F0-4911-A749-4EDFBA11BD52}" presName="text" presStyleLbl="fgAcc0" presStyleIdx="0" presStyleCnt="2">
        <dgm:presLayoutVars>
          <dgm:chPref val="3"/>
        </dgm:presLayoutVars>
      </dgm:prSet>
      <dgm:spPr/>
    </dgm:pt>
    <dgm:pt modelId="{41C95ED2-4870-4274-935B-0D0C589BFFF2}" type="pres">
      <dgm:prSet presAssocID="{B3A677A4-40F0-4911-A749-4EDFBA11BD52}" presName="hierChild2" presStyleCnt="0"/>
      <dgm:spPr/>
    </dgm:pt>
    <dgm:pt modelId="{06D9364D-8E9D-43FA-91C5-70C1ED159129}" type="pres">
      <dgm:prSet presAssocID="{1444888E-29E8-4E98-87EF-0A9A228EED6E}" presName="hierRoot1" presStyleCnt="0"/>
      <dgm:spPr/>
    </dgm:pt>
    <dgm:pt modelId="{044817B9-7F32-4CB8-AE1C-4A8BEF867B53}" type="pres">
      <dgm:prSet presAssocID="{1444888E-29E8-4E98-87EF-0A9A228EED6E}" presName="composite" presStyleCnt="0"/>
      <dgm:spPr/>
    </dgm:pt>
    <dgm:pt modelId="{53C3200F-A97D-4CD9-AD71-0A3E7745EDC4}" type="pres">
      <dgm:prSet presAssocID="{1444888E-29E8-4E98-87EF-0A9A228EED6E}" presName="background" presStyleLbl="node0" presStyleIdx="1" presStyleCnt="2"/>
      <dgm:spPr/>
    </dgm:pt>
    <dgm:pt modelId="{1AAAD91E-22F4-42D8-91F7-F42CCD3EBDE4}" type="pres">
      <dgm:prSet presAssocID="{1444888E-29E8-4E98-87EF-0A9A228EED6E}" presName="text" presStyleLbl="fgAcc0" presStyleIdx="1" presStyleCnt="2">
        <dgm:presLayoutVars>
          <dgm:chPref val="3"/>
        </dgm:presLayoutVars>
      </dgm:prSet>
      <dgm:spPr/>
    </dgm:pt>
    <dgm:pt modelId="{B7A5EEE0-CF18-4E4D-92A6-78CED1F42BB8}" type="pres">
      <dgm:prSet presAssocID="{1444888E-29E8-4E98-87EF-0A9A228EED6E}" presName="hierChild2" presStyleCnt="0"/>
      <dgm:spPr/>
    </dgm:pt>
  </dgm:ptLst>
  <dgm:cxnLst>
    <dgm:cxn modelId="{3F79102B-F879-48E5-9D46-1CF7EBF57F88}" srcId="{F9EB7DA0-A08B-4C54-B32C-E0ADC7ECE478}" destId="{1444888E-29E8-4E98-87EF-0A9A228EED6E}" srcOrd="1" destOrd="0" parTransId="{34181249-4905-4D11-9D06-C885DB0C20FF}" sibTransId="{4802A381-4A6C-44D7-9E5D-019CEF1E07B5}"/>
    <dgm:cxn modelId="{DBC2F97D-9929-4AAE-8D00-F514CF29D44D}" type="presOf" srcId="{F9EB7DA0-A08B-4C54-B32C-E0ADC7ECE478}" destId="{9005B527-4A41-4817-971C-68E28639384E}" srcOrd="0" destOrd="0" presId="urn:microsoft.com/office/officeart/2005/8/layout/hierarchy1"/>
    <dgm:cxn modelId="{9B8BAB81-A154-4A6A-887D-877CC5BCA59E}" type="presOf" srcId="{B3A677A4-40F0-4911-A749-4EDFBA11BD52}" destId="{6832EF57-D0C0-4133-8CDF-467423D43470}" srcOrd="0" destOrd="0" presId="urn:microsoft.com/office/officeart/2005/8/layout/hierarchy1"/>
    <dgm:cxn modelId="{2D629586-4603-41F9-AB54-B097C2B08E62}" type="presOf" srcId="{1444888E-29E8-4E98-87EF-0A9A228EED6E}" destId="{1AAAD91E-22F4-42D8-91F7-F42CCD3EBDE4}" srcOrd="0" destOrd="0" presId="urn:microsoft.com/office/officeart/2005/8/layout/hierarchy1"/>
    <dgm:cxn modelId="{71FE55B0-23A6-4720-805D-5CA9CA437F7F}" srcId="{F9EB7DA0-A08B-4C54-B32C-E0ADC7ECE478}" destId="{B3A677A4-40F0-4911-A749-4EDFBA11BD52}" srcOrd="0" destOrd="0" parTransId="{2E127025-0560-474A-9447-ED5EB801752A}" sibTransId="{3259BDA6-0C88-49A6-AEFA-48C8AD12B879}"/>
    <dgm:cxn modelId="{52BA7672-C806-4D00-8227-74FEDA78209D}" type="presParOf" srcId="{9005B527-4A41-4817-971C-68E28639384E}" destId="{E9BA6EF9-1ABC-47B2-AA4C-853617CC8198}" srcOrd="0" destOrd="0" presId="urn:microsoft.com/office/officeart/2005/8/layout/hierarchy1"/>
    <dgm:cxn modelId="{83D2FE03-9D1D-419D-9373-DC87F111AB6D}" type="presParOf" srcId="{E9BA6EF9-1ABC-47B2-AA4C-853617CC8198}" destId="{BA5063C7-9321-4C5D-B1D6-55B2079E049E}" srcOrd="0" destOrd="0" presId="urn:microsoft.com/office/officeart/2005/8/layout/hierarchy1"/>
    <dgm:cxn modelId="{21A2C73A-B4D7-4925-9184-6962B264A291}" type="presParOf" srcId="{BA5063C7-9321-4C5D-B1D6-55B2079E049E}" destId="{54509C50-2ED2-47B9-9A59-E489B48E648F}" srcOrd="0" destOrd="0" presId="urn:microsoft.com/office/officeart/2005/8/layout/hierarchy1"/>
    <dgm:cxn modelId="{268D3741-E516-4572-983C-1C3466A680ED}" type="presParOf" srcId="{BA5063C7-9321-4C5D-B1D6-55B2079E049E}" destId="{6832EF57-D0C0-4133-8CDF-467423D43470}" srcOrd="1" destOrd="0" presId="urn:microsoft.com/office/officeart/2005/8/layout/hierarchy1"/>
    <dgm:cxn modelId="{D83D3273-5747-48EE-9D86-0343986C5471}" type="presParOf" srcId="{E9BA6EF9-1ABC-47B2-AA4C-853617CC8198}" destId="{41C95ED2-4870-4274-935B-0D0C589BFFF2}" srcOrd="1" destOrd="0" presId="urn:microsoft.com/office/officeart/2005/8/layout/hierarchy1"/>
    <dgm:cxn modelId="{C1974DD4-2102-4CC1-ABDA-3488E77B844B}" type="presParOf" srcId="{9005B527-4A41-4817-971C-68E28639384E}" destId="{06D9364D-8E9D-43FA-91C5-70C1ED159129}" srcOrd="1" destOrd="0" presId="urn:microsoft.com/office/officeart/2005/8/layout/hierarchy1"/>
    <dgm:cxn modelId="{CFFB07AE-335B-4B12-8B86-9B0FAE3A77E2}" type="presParOf" srcId="{06D9364D-8E9D-43FA-91C5-70C1ED159129}" destId="{044817B9-7F32-4CB8-AE1C-4A8BEF867B53}" srcOrd="0" destOrd="0" presId="urn:microsoft.com/office/officeart/2005/8/layout/hierarchy1"/>
    <dgm:cxn modelId="{F45126E4-6593-4218-BA86-1054C0AFB97A}" type="presParOf" srcId="{044817B9-7F32-4CB8-AE1C-4A8BEF867B53}" destId="{53C3200F-A97D-4CD9-AD71-0A3E7745EDC4}" srcOrd="0" destOrd="0" presId="urn:microsoft.com/office/officeart/2005/8/layout/hierarchy1"/>
    <dgm:cxn modelId="{21A21A49-FF40-46EF-A7F9-C88731365637}" type="presParOf" srcId="{044817B9-7F32-4CB8-AE1C-4A8BEF867B53}" destId="{1AAAD91E-22F4-42D8-91F7-F42CCD3EBDE4}" srcOrd="1" destOrd="0" presId="urn:microsoft.com/office/officeart/2005/8/layout/hierarchy1"/>
    <dgm:cxn modelId="{9EB67609-7385-4BCB-9D36-F385AB899EF1}" type="presParOf" srcId="{06D9364D-8E9D-43FA-91C5-70C1ED159129}" destId="{B7A5EEE0-CF18-4E4D-92A6-78CED1F42BB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AD1BED-975F-4953-9AE5-ECD054673750}" type="doc">
      <dgm:prSet loTypeId="urn:microsoft.com/office/officeart/2005/8/layout/matrix1" loCatId="matrix" qsTypeId="urn:microsoft.com/office/officeart/2005/8/quickstyle/simple2" qsCatId="simple" csTypeId="urn:microsoft.com/office/officeart/2005/8/colors/accent2_2" csCatId="accent2" phldr="1"/>
      <dgm:spPr/>
      <dgm:t>
        <a:bodyPr/>
        <a:lstStyle/>
        <a:p>
          <a:endParaRPr lang="en-GB"/>
        </a:p>
      </dgm:t>
    </dgm:pt>
    <dgm:pt modelId="{039EA0A6-4A64-4311-AF06-03E51F428955}">
      <dgm:prSet phldrT="[Text]"/>
      <dgm:spPr/>
      <dgm:t>
        <a:bodyPr/>
        <a:lstStyle/>
        <a:p>
          <a:r>
            <a:rPr lang="en-GB" dirty="0"/>
            <a:t>Child</a:t>
          </a:r>
        </a:p>
      </dgm:t>
    </dgm:pt>
    <dgm:pt modelId="{7914718E-1420-4D3D-A267-3D19508D4D21}" type="parTrans" cxnId="{B54D128A-4A14-4628-B2C6-4513B5184D9B}">
      <dgm:prSet/>
      <dgm:spPr/>
      <dgm:t>
        <a:bodyPr/>
        <a:lstStyle/>
        <a:p>
          <a:endParaRPr lang="en-GB"/>
        </a:p>
      </dgm:t>
    </dgm:pt>
    <dgm:pt modelId="{C3A17A53-E1C9-4A50-9DC8-85729A957A30}" type="sibTrans" cxnId="{B54D128A-4A14-4628-B2C6-4513B5184D9B}">
      <dgm:prSet/>
      <dgm:spPr/>
      <dgm:t>
        <a:bodyPr/>
        <a:lstStyle/>
        <a:p>
          <a:endParaRPr lang="en-GB"/>
        </a:p>
      </dgm:t>
    </dgm:pt>
    <dgm:pt modelId="{B458C964-85DE-4498-90B4-89A703B2C4FD}">
      <dgm:prSet phldrT="[Text]"/>
      <dgm:spPr/>
      <dgm:t>
        <a:bodyPr/>
        <a:lstStyle/>
        <a:p>
          <a:r>
            <a:rPr lang="en-GB" dirty="0"/>
            <a:t>Carer</a:t>
          </a:r>
        </a:p>
      </dgm:t>
    </dgm:pt>
    <dgm:pt modelId="{73B6B8F1-B05B-4B25-B210-E16C0F644BBE}" type="parTrans" cxnId="{1EB93443-8468-467F-A165-D975D5DB90B0}">
      <dgm:prSet/>
      <dgm:spPr/>
      <dgm:t>
        <a:bodyPr/>
        <a:lstStyle/>
        <a:p>
          <a:endParaRPr lang="en-GB"/>
        </a:p>
      </dgm:t>
    </dgm:pt>
    <dgm:pt modelId="{F907206C-1D80-4200-B82B-CA95AD1B8D7D}" type="sibTrans" cxnId="{1EB93443-8468-467F-A165-D975D5DB90B0}">
      <dgm:prSet/>
      <dgm:spPr/>
      <dgm:t>
        <a:bodyPr/>
        <a:lstStyle/>
        <a:p>
          <a:endParaRPr lang="en-GB"/>
        </a:p>
      </dgm:t>
    </dgm:pt>
    <dgm:pt modelId="{940CA99A-15B0-4E2C-9A20-235A39ED6EF8}">
      <dgm:prSet phldrT="[Text]"/>
      <dgm:spPr/>
      <dgm:t>
        <a:bodyPr/>
        <a:lstStyle/>
        <a:p>
          <a:r>
            <a:rPr lang="en-GB" dirty="0"/>
            <a:t>System</a:t>
          </a:r>
        </a:p>
      </dgm:t>
    </dgm:pt>
    <dgm:pt modelId="{5DCF07C4-4CCB-49CC-9EB4-50545145CF4B}" type="parTrans" cxnId="{05603EB9-A6C4-41A8-8DBA-58352C7ED765}">
      <dgm:prSet/>
      <dgm:spPr/>
      <dgm:t>
        <a:bodyPr/>
        <a:lstStyle/>
        <a:p>
          <a:endParaRPr lang="en-GB"/>
        </a:p>
      </dgm:t>
    </dgm:pt>
    <dgm:pt modelId="{AB50E44A-B160-4CCB-BD8C-1ABF5551606E}" type="sibTrans" cxnId="{05603EB9-A6C4-41A8-8DBA-58352C7ED765}">
      <dgm:prSet/>
      <dgm:spPr/>
      <dgm:t>
        <a:bodyPr/>
        <a:lstStyle/>
        <a:p>
          <a:endParaRPr lang="en-GB"/>
        </a:p>
      </dgm:t>
    </dgm:pt>
    <dgm:pt modelId="{3A7C3724-9618-4A0B-BE4B-30DEE1031CB0}">
      <dgm:prSet phldrT="[Text]"/>
      <dgm:spPr/>
      <dgm:t>
        <a:bodyPr/>
        <a:lstStyle/>
        <a:p>
          <a:r>
            <a:rPr lang="en-GB" dirty="0"/>
            <a:t>Professional</a:t>
          </a:r>
        </a:p>
      </dgm:t>
    </dgm:pt>
    <dgm:pt modelId="{148CB8B3-08A1-4C34-BD67-E2911A64B9DF}" type="parTrans" cxnId="{558DC814-435D-4B14-BC61-503475206B66}">
      <dgm:prSet/>
      <dgm:spPr/>
      <dgm:t>
        <a:bodyPr/>
        <a:lstStyle/>
        <a:p>
          <a:endParaRPr lang="en-GB"/>
        </a:p>
      </dgm:t>
    </dgm:pt>
    <dgm:pt modelId="{5C910FBF-9430-4C09-84E7-01E8C8C1046D}" type="sibTrans" cxnId="{558DC814-435D-4B14-BC61-503475206B66}">
      <dgm:prSet/>
      <dgm:spPr/>
      <dgm:t>
        <a:bodyPr/>
        <a:lstStyle/>
        <a:p>
          <a:endParaRPr lang="en-GB"/>
        </a:p>
      </dgm:t>
    </dgm:pt>
    <dgm:pt modelId="{DF91F716-4B22-41F8-BB14-605AD470B0DE}">
      <dgm:prSet phldrT="[Text]"/>
      <dgm:spPr/>
      <dgm:t>
        <a:bodyPr/>
        <a:lstStyle/>
        <a:p>
          <a:r>
            <a:rPr lang="en-GB" dirty="0"/>
            <a:t>Self</a:t>
          </a:r>
        </a:p>
      </dgm:t>
    </dgm:pt>
    <dgm:pt modelId="{47D2152D-DD46-4BF7-A947-C21A0261AB20}" type="parTrans" cxnId="{AECE8F20-B786-4202-8E6A-3B77CE6D8150}">
      <dgm:prSet/>
      <dgm:spPr/>
      <dgm:t>
        <a:bodyPr/>
        <a:lstStyle/>
        <a:p>
          <a:endParaRPr lang="en-GB"/>
        </a:p>
      </dgm:t>
    </dgm:pt>
    <dgm:pt modelId="{1CFC97F5-2525-4793-94B1-7B41FC09947C}" type="sibTrans" cxnId="{AECE8F20-B786-4202-8E6A-3B77CE6D8150}">
      <dgm:prSet/>
      <dgm:spPr/>
      <dgm:t>
        <a:bodyPr/>
        <a:lstStyle/>
        <a:p>
          <a:endParaRPr lang="en-GB"/>
        </a:p>
      </dgm:t>
    </dgm:pt>
    <dgm:pt modelId="{C55E0700-7953-4EC3-B42A-C067F85A1747}" type="pres">
      <dgm:prSet presAssocID="{C6AD1BED-975F-4953-9AE5-ECD054673750}" presName="diagram" presStyleCnt="0">
        <dgm:presLayoutVars>
          <dgm:chMax val="1"/>
          <dgm:dir/>
          <dgm:animLvl val="ctr"/>
          <dgm:resizeHandles val="exact"/>
        </dgm:presLayoutVars>
      </dgm:prSet>
      <dgm:spPr/>
    </dgm:pt>
    <dgm:pt modelId="{0440BA7F-1B2A-456A-B10A-42A0C1E86180}" type="pres">
      <dgm:prSet presAssocID="{C6AD1BED-975F-4953-9AE5-ECD054673750}" presName="matrix" presStyleCnt="0"/>
      <dgm:spPr/>
    </dgm:pt>
    <dgm:pt modelId="{D43963F3-E30B-4513-844F-75533428C5FE}" type="pres">
      <dgm:prSet presAssocID="{C6AD1BED-975F-4953-9AE5-ECD054673750}" presName="tile1" presStyleLbl="node1" presStyleIdx="0" presStyleCnt="4"/>
      <dgm:spPr/>
    </dgm:pt>
    <dgm:pt modelId="{96F44D06-C99B-4BCD-95AB-03BB6D562D15}" type="pres">
      <dgm:prSet presAssocID="{C6AD1BED-975F-4953-9AE5-ECD054673750}" presName="tile1text" presStyleLbl="node1" presStyleIdx="0" presStyleCnt="4">
        <dgm:presLayoutVars>
          <dgm:chMax val="0"/>
          <dgm:chPref val="0"/>
          <dgm:bulletEnabled val="1"/>
        </dgm:presLayoutVars>
      </dgm:prSet>
      <dgm:spPr/>
    </dgm:pt>
    <dgm:pt modelId="{9A995C44-CA01-4B49-B629-F638471CF2F3}" type="pres">
      <dgm:prSet presAssocID="{C6AD1BED-975F-4953-9AE5-ECD054673750}" presName="tile2" presStyleLbl="node1" presStyleIdx="1" presStyleCnt="4"/>
      <dgm:spPr/>
    </dgm:pt>
    <dgm:pt modelId="{0533231B-B336-4D85-9DE6-332F8E792016}" type="pres">
      <dgm:prSet presAssocID="{C6AD1BED-975F-4953-9AE5-ECD054673750}" presName="tile2text" presStyleLbl="node1" presStyleIdx="1" presStyleCnt="4">
        <dgm:presLayoutVars>
          <dgm:chMax val="0"/>
          <dgm:chPref val="0"/>
          <dgm:bulletEnabled val="1"/>
        </dgm:presLayoutVars>
      </dgm:prSet>
      <dgm:spPr/>
    </dgm:pt>
    <dgm:pt modelId="{FE71AD99-00EA-4FC8-8ED1-062B47CE3525}" type="pres">
      <dgm:prSet presAssocID="{C6AD1BED-975F-4953-9AE5-ECD054673750}" presName="tile3" presStyleLbl="node1" presStyleIdx="2" presStyleCnt="4"/>
      <dgm:spPr/>
    </dgm:pt>
    <dgm:pt modelId="{E72FFFB9-D1E5-4CE4-9805-B6A6AC6D7F47}" type="pres">
      <dgm:prSet presAssocID="{C6AD1BED-975F-4953-9AE5-ECD054673750}" presName="tile3text" presStyleLbl="node1" presStyleIdx="2" presStyleCnt="4">
        <dgm:presLayoutVars>
          <dgm:chMax val="0"/>
          <dgm:chPref val="0"/>
          <dgm:bulletEnabled val="1"/>
        </dgm:presLayoutVars>
      </dgm:prSet>
      <dgm:spPr/>
    </dgm:pt>
    <dgm:pt modelId="{8E082F91-6BF5-4272-87F5-AF62C7F8C095}" type="pres">
      <dgm:prSet presAssocID="{C6AD1BED-975F-4953-9AE5-ECD054673750}" presName="tile4" presStyleLbl="node1" presStyleIdx="3" presStyleCnt="4"/>
      <dgm:spPr/>
    </dgm:pt>
    <dgm:pt modelId="{2D1ECEB9-D732-4F72-8477-09322EDD562B}" type="pres">
      <dgm:prSet presAssocID="{C6AD1BED-975F-4953-9AE5-ECD054673750}" presName="tile4text" presStyleLbl="node1" presStyleIdx="3" presStyleCnt="4">
        <dgm:presLayoutVars>
          <dgm:chMax val="0"/>
          <dgm:chPref val="0"/>
          <dgm:bulletEnabled val="1"/>
        </dgm:presLayoutVars>
      </dgm:prSet>
      <dgm:spPr/>
    </dgm:pt>
    <dgm:pt modelId="{C7B2CA64-A6DF-40A3-97C0-AB880C74E1D3}" type="pres">
      <dgm:prSet presAssocID="{C6AD1BED-975F-4953-9AE5-ECD054673750}" presName="centerTile" presStyleLbl="fgShp" presStyleIdx="0" presStyleCnt="1">
        <dgm:presLayoutVars>
          <dgm:chMax val="0"/>
          <dgm:chPref val="0"/>
        </dgm:presLayoutVars>
      </dgm:prSet>
      <dgm:spPr/>
    </dgm:pt>
  </dgm:ptLst>
  <dgm:cxnLst>
    <dgm:cxn modelId="{1A4B1206-204B-4DCF-A4F9-FD5B88826D0C}" type="presOf" srcId="{C6AD1BED-975F-4953-9AE5-ECD054673750}" destId="{C55E0700-7953-4EC3-B42A-C067F85A1747}" srcOrd="0" destOrd="0" presId="urn:microsoft.com/office/officeart/2005/8/layout/matrix1"/>
    <dgm:cxn modelId="{558DC814-435D-4B14-BC61-503475206B66}" srcId="{039EA0A6-4A64-4311-AF06-03E51F428955}" destId="{3A7C3724-9618-4A0B-BE4B-30DEE1031CB0}" srcOrd="2" destOrd="0" parTransId="{148CB8B3-08A1-4C34-BD67-E2911A64B9DF}" sibTransId="{5C910FBF-9430-4C09-84E7-01E8C8C1046D}"/>
    <dgm:cxn modelId="{F1F6541B-8A18-44C7-AB98-09CFC9E38073}" type="presOf" srcId="{940CA99A-15B0-4E2C-9A20-235A39ED6EF8}" destId="{9A995C44-CA01-4B49-B629-F638471CF2F3}" srcOrd="0" destOrd="0" presId="urn:microsoft.com/office/officeart/2005/8/layout/matrix1"/>
    <dgm:cxn modelId="{AECE8F20-B786-4202-8E6A-3B77CE6D8150}" srcId="{039EA0A6-4A64-4311-AF06-03E51F428955}" destId="{DF91F716-4B22-41F8-BB14-605AD470B0DE}" srcOrd="3" destOrd="0" parTransId="{47D2152D-DD46-4BF7-A947-C21A0261AB20}" sibTransId="{1CFC97F5-2525-4793-94B1-7B41FC09947C}"/>
    <dgm:cxn modelId="{1EB93443-8468-467F-A165-D975D5DB90B0}" srcId="{039EA0A6-4A64-4311-AF06-03E51F428955}" destId="{B458C964-85DE-4498-90B4-89A703B2C4FD}" srcOrd="0" destOrd="0" parTransId="{73B6B8F1-B05B-4B25-B210-E16C0F644BBE}" sibTransId="{F907206C-1D80-4200-B82B-CA95AD1B8D7D}"/>
    <dgm:cxn modelId="{87465C88-61E7-40B3-AB79-14F0229132CF}" type="presOf" srcId="{DF91F716-4B22-41F8-BB14-605AD470B0DE}" destId="{2D1ECEB9-D732-4F72-8477-09322EDD562B}" srcOrd="1" destOrd="0" presId="urn:microsoft.com/office/officeart/2005/8/layout/matrix1"/>
    <dgm:cxn modelId="{B54D128A-4A14-4628-B2C6-4513B5184D9B}" srcId="{C6AD1BED-975F-4953-9AE5-ECD054673750}" destId="{039EA0A6-4A64-4311-AF06-03E51F428955}" srcOrd="0" destOrd="0" parTransId="{7914718E-1420-4D3D-A267-3D19508D4D21}" sibTransId="{C3A17A53-E1C9-4A50-9DC8-85729A957A30}"/>
    <dgm:cxn modelId="{5F53E7A8-C294-49BE-BC45-3911E3B2EBD4}" type="presOf" srcId="{3A7C3724-9618-4A0B-BE4B-30DEE1031CB0}" destId="{FE71AD99-00EA-4FC8-8ED1-062B47CE3525}" srcOrd="0" destOrd="0" presId="urn:microsoft.com/office/officeart/2005/8/layout/matrix1"/>
    <dgm:cxn modelId="{1C162BAC-A16C-4FAC-B5A6-B0BA82B6032D}" type="presOf" srcId="{DF91F716-4B22-41F8-BB14-605AD470B0DE}" destId="{8E082F91-6BF5-4272-87F5-AF62C7F8C095}" srcOrd="0" destOrd="0" presId="urn:microsoft.com/office/officeart/2005/8/layout/matrix1"/>
    <dgm:cxn modelId="{4CEDFBAC-B756-4B0F-9136-8363381D511F}" type="presOf" srcId="{940CA99A-15B0-4E2C-9A20-235A39ED6EF8}" destId="{0533231B-B336-4D85-9DE6-332F8E792016}" srcOrd="1" destOrd="0" presId="urn:microsoft.com/office/officeart/2005/8/layout/matrix1"/>
    <dgm:cxn modelId="{05603EB9-A6C4-41A8-8DBA-58352C7ED765}" srcId="{039EA0A6-4A64-4311-AF06-03E51F428955}" destId="{940CA99A-15B0-4E2C-9A20-235A39ED6EF8}" srcOrd="1" destOrd="0" parTransId="{5DCF07C4-4CCB-49CC-9EB4-50545145CF4B}" sibTransId="{AB50E44A-B160-4CCB-BD8C-1ABF5551606E}"/>
    <dgm:cxn modelId="{41AA98CC-3150-4C24-9539-8699DAF782D3}" type="presOf" srcId="{039EA0A6-4A64-4311-AF06-03E51F428955}" destId="{C7B2CA64-A6DF-40A3-97C0-AB880C74E1D3}" srcOrd="0" destOrd="0" presId="urn:microsoft.com/office/officeart/2005/8/layout/matrix1"/>
    <dgm:cxn modelId="{21E2ADD1-1DF1-4649-9C81-ECA64A4A7556}" type="presOf" srcId="{B458C964-85DE-4498-90B4-89A703B2C4FD}" destId="{D43963F3-E30B-4513-844F-75533428C5FE}" srcOrd="0" destOrd="0" presId="urn:microsoft.com/office/officeart/2005/8/layout/matrix1"/>
    <dgm:cxn modelId="{366529E7-06E1-40B1-8CCE-97539C4F09BA}" type="presOf" srcId="{B458C964-85DE-4498-90B4-89A703B2C4FD}" destId="{96F44D06-C99B-4BCD-95AB-03BB6D562D15}" srcOrd="1" destOrd="0" presId="urn:microsoft.com/office/officeart/2005/8/layout/matrix1"/>
    <dgm:cxn modelId="{DD80BDF9-A4BB-4450-8BBE-6DE3D37083B7}" type="presOf" srcId="{3A7C3724-9618-4A0B-BE4B-30DEE1031CB0}" destId="{E72FFFB9-D1E5-4CE4-9805-B6A6AC6D7F47}" srcOrd="1" destOrd="0" presId="urn:microsoft.com/office/officeart/2005/8/layout/matrix1"/>
    <dgm:cxn modelId="{182221E3-FB97-461F-8BC3-72CA8418B162}" type="presParOf" srcId="{C55E0700-7953-4EC3-B42A-C067F85A1747}" destId="{0440BA7F-1B2A-456A-B10A-42A0C1E86180}" srcOrd="0" destOrd="0" presId="urn:microsoft.com/office/officeart/2005/8/layout/matrix1"/>
    <dgm:cxn modelId="{C9CE065B-4F2A-4C3F-8576-4BAE7FD0250B}" type="presParOf" srcId="{0440BA7F-1B2A-456A-B10A-42A0C1E86180}" destId="{D43963F3-E30B-4513-844F-75533428C5FE}" srcOrd="0" destOrd="0" presId="urn:microsoft.com/office/officeart/2005/8/layout/matrix1"/>
    <dgm:cxn modelId="{F84C0BB0-817B-4FF0-834B-98FEAD999144}" type="presParOf" srcId="{0440BA7F-1B2A-456A-B10A-42A0C1E86180}" destId="{96F44D06-C99B-4BCD-95AB-03BB6D562D15}" srcOrd="1" destOrd="0" presId="urn:microsoft.com/office/officeart/2005/8/layout/matrix1"/>
    <dgm:cxn modelId="{381415F7-0B29-4157-8C57-BF66A280CDB1}" type="presParOf" srcId="{0440BA7F-1B2A-456A-B10A-42A0C1E86180}" destId="{9A995C44-CA01-4B49-B629-F638471CF2F3}" srcOrd="2" destOrd="0" presId="urn:microsoft.com/office/officeart/2005/8/layout/matrix1"/>
    <dgm:cxn modelId="{41C175AD-3CEA-42A0-BE45-16DB29A598AD}" type="presParOf" srcId="{0440BA7F-1B2A-456A-B10A-42A0C1E86180}" destId="{0533231B-B336-4D85-9DE6-332F8E792016}" srcOrd="3" destOrd="0" presId="urn:microsoft.com/office/officeart/2005/8/layout/matrix1"/>
    <dgm:cxn modelId="{857F3E19-3626-47C6-97DE-5A3A2BECAEA4}" type="presParOf" srcId="{0440BA7F-1B2A-456A-B10A-42A0C1E86180}" destId="{FE71AD99-00EA-4FC8-8ED1-062B47CE3525}" srcOrd="4" destOrd="0" presId="urn:microsoft.com/office/officeart/2005/8/layout/matrix1"/>
    <dgm:cxn modelId="{959C986E-8EA4-41F6-B91D-5B1BF452CD25}" type="presParOf" srcId="{0440BA7F-1B2A-456A-B10A-42A0C1E86180}" destId="{E72FFFB9-D1E5-4CE4-9805-B6A6AC6D7F47}" srcOrd="5" destOrd="0" presId="urn:microsoft.com/office/officeart/2005/8/layout/matrix1"/>
    <dgm:cxn modelId="{A1585306-4D94-44E9-A1AC-E27D025FE9E8}" type="presParOf" srcId="{0440BA7F-1B2A-456A-B10A-42A0C1E86180}" destId="{8E082F91-6BF5-4272-87F5-AF62C7F8C095}" srcOrd="6" destOrd="0" presId="urn:microsoft.com/office/officeart/2005/8/layout/matrix1"/>
    <dgm:cxn modelId="{819F6FE8-F897-4B62-86AC-88BE3DBA862E}" type="presParOf" srcId="{0440BA7F-1B2A-456A-B10A-42A0C1E86180}" destId="{2D1ECEB9-D732-4F72-8477-09322EDD562B}" srcOrd="7" destOrd="0" presId="urn:microsoft.com/office/officeart/2005/8/layout/matrix1"/>
    <dgm:cxn modelId="{7FA7A367-4114-42B7-8682-6A7DFD6C8423}" type="presParOf" srcId="{C55E0700-7953-4EC3-B42A-C067F85A1747}" destId="{C7B2CA64-A6DF-40A3-97C0-AB880C74E1D3}"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6178429-5CC5-4616-9669-299F80393E4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F537C16-51C6-48B6-B625-5798791CD14C}">
      <dgm:prSet/>
      <dgm:spPr/>
      <dgm:t>
        <a:bodyPr/>
        <a:lstStyle/>
        <a:p>
          <a:pPr>
            <a:lnSpc>
              <a:spcPct val="100000"/>
            </a:lnSpc>
          </a:pPr>
          <a:r>
            <a:rPr lang="en-GB" dirty="0"/>
            <a:t>HOLDING IN MIND THE RESILIENCE MATRIX</a:t>
          </a:r>
          <a:endParaRPr lang="en-US" dirty="0"/>
        </a:p>
      </dgm:t>
    </dgm:pt>
    <dgm:pt modelId="{99049FD2-A6E1-438E-8F73-C06E771670BD}" type="parTrans" cxnId="{9A4B7159-030A-4A25-A2C8-1C975AE52FCE}">
      <dgm:prSet/>
      <dgm:spPr/>
      <dgm:t>
        <a:bodyPr/>
        <a:lstStyle/>
        <a:p>
          <a:endParaRPr lang="en-US"/>
        </a:p>
      </dgm:t>
    </dgm:pt>
    <dgm:pt modelId="{EDD704BD-791F-4949-9C0B-8549B19DC929}" type="sibTrans" cxnId="{9A4B7159-030A-4A25-A2C8-1C975AE52FCE}">
      <dgm:prSet/>
      <dgm:spPr/>
      <dgm:t>
        <a:bodyPr/>
        <a:lstStyle/>
        <a:p>
          <a:endParaRPr lang="en-US"/>
        </a:p>
      </dgm:t>
    </dgm:pt>
    <dgm:pt modelId="{977C0559-8E9F-4A66-B769-AA6FD3D273B9}">
      <dgm:prSet/>
      <dgm:spPr/>
      <dgm:t>
        <a:bodyPr/>
        <a:lstStyle/>
        <a:p>
          <a:pPr>
            <a:lnSpc>
              <a:spcPct val="100000"/>
            </a:lnSpc>
          </a:pPr>
          <a:r>
            <a:rPr lang="en-GB" dirty="0"/>
            <a:t>THREE GROUPS -WHAT FACTORS CAN YOU IDENTIFY FOR EACH CHILD TIA, JORDAN AND AMY?</a:t>
          </a:r>
          <a:endParaRPr lang="en-US" dirty="0"/>
        </a:p>
      </dgm:t>
    </dgm:pt>
    <dgm:pt modelId="{88A71756-4868-4988-8776-619D7D4A89AA}" type="parTrans" cxnId="{0C1F8EB1-26DA-41D7-984F-EC309F058B4C}">
      <dgm:prSet/>
      <dgm:spPr/>
      <dgm:t>
        <a:bodyPr/>
        <a:lstStyle/>
        <a:p>
          <a:endParaRPr lang="en-US"/>
        </a:p>
      </dgm:t>
    </dgm:pt>
    <dgm:pt modelId="{8BF6116F-2806-4F00-9B56-DC49201E4335}" type="sibTrans" cxnId="{0C1F8EB1-26DA-41D7-984F-EC309F058B4C}">
      <dgm:prSet/>
      <dgm:spPr/>
      <dgm:t>
        <a:bodyPr/>
        <a:lstStyle/>
        <a:p>
          <a:endParaRPr lang="en-US"/>
        </a:p>
      </dgm:t>
    </dgm:pt>
    <dgm:pt modelId="{86AAB20A-0DE3-4D42-AE33-A73D0138C7FA}">
      <dgm:prSet/>
      <dgm:spPr/>
      <dgm:t>
        <a:bodyPr/>
        <a:lstStyle/>
        <a:p>
          <a:pPr>
            <a:lnSpc>
              <a:spcPct val="100000"/>
            </a:lnSpc>
          </a:pPr>
          <a:r>
            <a:rPr lang="en-US" dirty="0"/>
            <a:t>USING A TOOLBOX HOW MIGHT YOU WORK WITH YOUR CHILD?</a:t>
          </a:r>
        </a:p>
      </dgm:t>
    </dgm:pt>
    <dgm:pt modelId="{2DE93A54-87F8-4796-BA7A-C20176DBBFD4}" type="parTrans" cxnId="{5B336F99-16E6-4915-8295-8CBBC335BBB6}">
      <dgm:prSet/>
      <dgm:spPr/>
      <dgm:t>
        <a:bodyPr/>
        <a:lstStyle/>
        <a:p>
          <a:endParaRPr lang="en-GB"/>
        </a:p>
      </dgm:t>
    </dgm:pt>
    <dgm:pt modelId="{526C0733-C865-4578-95B1-29C000754788}" type="sibTrans" cxnId="{5B336F99-16E6-4915-8295-8CBBC335BBB6}">
      <dgm:prSet/>
      <dgm:spPr/>
      <dgm:t>
        <a:bodyPr/>
        <a:lstStyle/>
        <a:p>
          <a:endParaRPr lang="en-GB"/>
        </a:p>
      </dgm:t>
    </dgm:pt>
    <dgm:pt modelId="{2A6D82EA-6AA6-411C-8B55-DE8EE1F8C433}" type="pres">
      <dgm:prSet presAssocID="{C6178429-5CC5-4616-9669-299F80393E4C}" presName="root" presStyleCnt="0">
        <dgm:presLayoutVars>
          <dgm:dir/>
          <dgm:resizeHandles val="exact"/>
        </dgm:presLayoutVars>
      </dgm:prSet>
      <dgm:spPr/>
    </dgm:pt>
    <dgm:pt modelId="{6AC0380A-1B93-4C8F-B2DC-C6933AD95917}" type="pres">
      <dgm:prSet presAssocID="{4F537C16-51C6-48B6-B625-5798791CD14C}" presName="compNode" presStyleCnt="0"/>
      <dgm:spPr/>
    </dgm:pt>
    <dgm:pt modelId="{D71F353D-DBA3-4788-A3D1-2BEF5EDCB2A1}" type="pres">
      <dgm:prSet presAssocID="{4F537C16-51C6-48B6-B625-5798791CD14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ead with Gears"/>
        </a:ext>
      </dgm:extLst>
    </dgm:pt>
    <dgm:pt modelId="{CE54DF62-4728-412E-9179-5E8EBA9442DD}" type="pres">
      <dgm:prSet presAssocID="{4F537C16-51C6-48B6-B625-5798791CD14C}" presName="spaceRect" presStyleCnt="0"/>
      <dgm:spPr/>
    </dgm:pt>
    <dgm:pt modelId="{DC558DAD-7750-4807-BE62-1D39762313E6}" type="pres">
      <dgm:prSet presAssocID="{4F537C16-51C6-48B6-B625-5798791CD14C}" presName="textRect" presStyleLbl="revTx" presStyleIdx="0" presStyleCnt="3">
        <dgm:presLayoutVars>
          <dgm:chMax val="1"/>
          <dgm:chPref val="1"/>
        </dgm:presLayoutVars>
      </dgm:prSet>
      <dgm:spPr/>
    </dgm:pt>
    <dgm:pt modelId="{EAE8B4AE-961E-41E4-A9BC-5BFE574C604B}" type="pres">
      <dgm:prSet presAssocID="{EDD704BD-791F-4949-9C0B-8549B19DC929}" presName="sibTrans" presStyleCnt="0"/>
      <dgm:spPr/>
    </dgm:pt>
    <dgm:pt modelId="{FF28FFB6-80B4-4F35-AC77-3333D12FA705}" type="pres">
      <dgm:prSet presAssocID="{977C0559-8E9F-4A66-B769-AA6FD3D273B9}" presName="compNode" presStyleCnt="0"/>
      <dgm:spPr/>
    </dgm:pt>
    <dgm:pt modelId="{C4BC2B22-0CCF-40EC-88E5-BF9740BC74B7}" type="pres">
      <dgm:prSet presAssocID="{977C0559-8E9F-4A66-B769-AA6FD3D273B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onfused Person"/>
        </a:ext>
      </dgm:extLst>
    </dgm:pt>
    <dgm:pt modelId="{9A8247CF-00D2-4135-A542-E3750C0C8020}" type="pres">
      <dgm:prSet presAssocID="{977C0559-8E9F-4A66-B769-AA6FD3D273B9}" presName="spaceRect" presStyleCnt="0"/>
      <dgm:spPr/>
    </dgm:pt>
    <dgm:pt modelId="{2244ACC6-4551-4F6A-9FB0-DED6A16B5AD0}" type="pres">
      <dgm:prSet presAssocID="{977C0559-8E9F-4A66-B769-AA6FD3D273B9}" presName="textRect" presStyleLbl="revTx" presStyleIdx="1" presStyleCnt="3">
        <dgm:presLayoutVars>
          <dgm:chMax val="1"/>
          <dgm:chPref val="1"/>
        </dgm:presLayoutVars>
      </dgm:prSet>
      <dgm:spPr/>
    </dgm:pt>
    <dgm:pt modelId="{8DE06C85-D5B4-4B79-8090-8EB55F3FAC43}" type="pres">
      <dgm:prSet presAssocID="{8BF6116F-2806-4F00-9B56-DC49201E4335}" presName="sibTrans" presStyleCnt="0"/>
      <dgm:spPr/>
    </dgm:pt>
    <dgm:pt modelId="{ECEC6D99-9402-48D2-8D88-AD43237A3E8F}" type="pres">
      <dgm:prSet presAssocID="{86AAB20A-0DE3-4D42-AE33-A73D0138C7FA}" presName="compNode" presStyleCnt="0"/>
      <dgm:spPr/>
    </dgm:pt>
    <dgm:pt modelId="{2A508897-7DF5-4638-A518-B81CB43AF989}" type="pres">
      <dgm:prSet presAssocID="{86AAB20A-0DE3-4D42-AE33-A73D0138C7FA}" presName="iconRect" presStyleLbl="node1" presStyleIdx="2" presStyleCnt="3"/>
      <dgm:spPr/>
    </dgm:pt>
    <dgm:pt modelId="{C3CAA552-BBB5-4EDB-B5CE-257C4E0E4667}" type="pres">
      <dgm:prSet presAssocID="{86AAB20A-0DE3-4D42-AE33-A73D0138C7FA}" presName="spaceRect" presStyleCnt="0"/>
      <dgm:spPr/>
    </dgm:pt>
    <dgm:pt modelId="{CA71D470-4829-431C-B152-AFB971FC2718}" type="pres">
      <dgm:prSet presAssocID="{86AAB20A-0DE3-4D42-AE33-A73D0138C7FA}" presName="textRect" presStyleLbl="revTx" presStyleIdx="2" presStyleCnt="3">
        <dgm:presLayoutVars>
          <dgm:chMax val="1"/>
          <dgm:chPref val="1"/>
        </dgm:presLayoutVars>
      </dgm:prSet>
      <dgm:spPr/>
    </dgm:pt>
  </dgm:ptLst>
  <dgm:cxnLst>
    <dgm:cxn modelId="{9A4B7159-030A-4A25-A2C8-1C975AE52FCE}" srcId="{C6178429-5CC5-4616-9669-299F80393E4C}" destId="{4F537C16-51C6-48B6-B625-5798791CD14C}" srcOrd="0" destOrd="0" parTransId="{99049FD2-A6E1-438E-8F73-C06E771670BD}" sibTransId="{EDD704BD-791F-4949-9C0B-8549B19DC929}"/>
    <dgm:cxn modelId="{46348D85-4CF7-4405-AA0C-BA3C212D5EBF}" type="presOf" srcId="{977C0559-8E9F-4A66-B769-AA6FD3D273B9}" destId="{2244ACC6-4551-4F6A-9FB0-DED6A16B5AD0}" srcOrd="0" destOrd="0" presId="urn:microsoft.com/office/officeart/2018/2/layout/IconLabelList"/>
    <dgm:cxn modelId="{5B336F99-16E6-4915-8295-8CBBC335BBB6}" srcId="{C6178429-5CC5-4616-9669-299F80393E4C}" destId="{86AAB20A-0DE3-4D42-AE33-A73D0138C7FA}" srcOrd="2" destOrd="0" parTransId="{2DE93A54-87F8-4796-BA7A-C20176DBBFD4}" sibTransId="{526C0733-C865-4578-95B1-29C000754788}"/>
    <dgm:cxn modelId="{0C1F8EB1-26DA-41D7-984F-EC309F058B4C}" srcId="{C6178429-5CC5-4616-9669-299F80393E4C}" destId="{977C0559-8E9F-4A66-B769-AA6FD3D273B9}" srcOrd="1" destOrd="0" parTransId="{88A71756-4868-4988-8776-619D7D4A89AA}" sibTransId="{8BF6116F-2806-4F00-9B56-DC49201E4335}"/>
    <dgm:cxn modelId="{EC2865CC-D2C2-4DC9-B08E-1B943DC40E9A}" type="presOf" srcId="{86AAB20A-0DE3-4D42-AE33-A73D0138C7FA}" destId="{CA71D470-4829-431C-B152-AFB971FC2718}" srcOrd="0" destOrd="0" presId="urn:microsoft.com/office/officeart/2018/2/layout/IconLabelList"/>
    <dgm:cxn modelId="{467F1AD4-5739-45D7-862F-FB22C6DD794A}" type="presOf" srcId="{C6178429-5CC5-4616-9669-299F80393E4C}" destId="{2A6D82EA-6AA6-411C-8B55-DE8EE1F8C433}" srcOrd="0" destOrd="0" presId="urn:microsoft.com/office/officeart/2018/2/layout/IconLabelList"/>
    <dgm:cxn modelId="{27D64EF5-7C5B-4A3A-89DE-4BD2D278A207}" type="presOf" srcId="{4F537C16-51C6-48B6-B625-5798791CD14C}" destId="{DC558DAD-7750-4807-BE62-1D39762313E6}" srcOrd="0" destOrd="0" presId="urn:microsoft.com/office/officeart/2018/2/layout/IconLabelList"/>
    <dgm:cxn modelId="{81B9A341-FF07-4C1E-990E-0892D851363A}" type="presParOf" srcId="{2A6D82EA-6AA6-411C-8B55-DE8EE1F8C433}" destId="{6AC0380A-1B93-4C8F-B2DC-C6933AD95917}" srcOrd="0" destOrd="0" presId="urn:microsoft.com/office/officeart/2018/2/layout/IconLabelList"/>
    <dgm:cxn modelId="{DADFD38B-4CB6-4351-A4EC-70E95181021A}" type="presParOf" srcId="{6AC0380A-1B93-4C8F-B2DC-C6933AD95917}" destId="{D71F353D-DBA3-4788-A3D1-2BEF5EDCB2A1}" srcOrd="0" destOrd="0" presId="urn:microsoft.com/office/officeart/2018/2/layout/IconLabelList"/>
    <dgm:cxn modelId="{B9DEE16B-6390-49B2-8292-990C44CD1A16}" type="presParOf" srcId="{6AC0380A-1B93-4C8F-B2DC-C6933AD95917}" destId="{CE54DF62-4728-412E-9179-5E8EBA9442DD}" srcOrd="1" destOrd="0" presId="urn:microsoft.com/office/officeart/2018/2/layout/IconLabelList"/>
    <dgm:cxn modelId="{8550269B-D358-4670-AFBC-AF0ED3EC27D2}" type="presParOf" srcId="{6AC0380A-1B93-4C8F-B2DC-C6933AD95917}" destId="{DC558DAD-7750-4807-BE62-1D39762313E6}" srcOrd="2" destOrd="0" presId="urn:microsoft.com/office/officeart/2018/2/layout/IconLabelList"/>
    <dgm:cxn modelId="{5A55ACB6-E94C-4CD0-859D-74FFF2981D34}" type="presParOf" srcId="{2A6D82EA-6AA6-411C-8B55-DE8EE1F8C433}" destId="{EAE8B4AE-961E-41E4-A9BC-5BFE574C604B}" srcOrd="1" destOrd="0" presId="urn:microsoft.com/office/officeart/2018/2/layout/IconLabelList"/>
    <dgm:cxn modelId="{5FB31430-D433-4586-9B94-B14320588DDE}" type="presParOf" srcId="{2A6D82EA-6AA6-411C-8B55-DE8EE1F8C433}" destId="{FF28FFB6-80B4-4F35-AC77-3333D12FA705}" srcOrd="2" destOrd="0" presId="urn:microsoft.com/office/officeart/2018/2/layout/IconLabelList"/>
    <dgm:cxn modelId="{68D336CD-8E6A-488D-8B42-302DAC993FF4}" type="presParOf" srcId="{FF28FFB6-80B4-4F35-AC77-3333D12FA705}" destId="{C4BC2B22-0CCF-40EC-88E5-BF9740BC74B7}" srcOrd="0" destOrd="0" presId="urn:microsoft.com/office/officeart/2018/2/layout/IconLabelList"/>
    <dgm:cxn modelId="{7B92CEDB-9657-4D4C-830C-493C348C93D4}" type="presParOf" srcId="{FF28FFB6-80B4-4F35-AC77-3333D12FA705}" destId="{9A8247CF-00D2-4135-A542-E3750C0C8020}" srcOrd="1" destOrd="0" presId="urn:microsoft.com/office/officeart/2018/2/layout/IconLabelList"/>
    <dgm:cxn modelId="{B6048A5F-0B5A-4C42-9E06-1F649D42964A}" type="presParOf" srcId="{FF28FFB6-80B4-4F35-AC77-3333D12FA705}" destId="{2244ACC6-4551-4F6A-9FB0-DED6A16B5AD0}" srcOrd="2" destOrd="0" presId="urn:microsoft.com/office/officeart/2018/2/layout/IconLabelList"/>
    <dgm:cxn modelId="{A48EA5A1-A9FB-423D-882C-DA4EA23D9319}" type="presParOf" srcId="{2A6D82EA-6AA6-411C-8B55-DE8EE1F8C433}" destId="{8DE06C85-D5B4-4B79-8090-8EB55F3FAC43}" srcOrd="3" destOrd="0" presId="urn:microsoft.com/office/officeart/2018/2/layout/IconLabelList"/>
    <dgm:cxn modelId="{752F6B41-5C18-4211-8343-CCC961716EFD}" type="presParOf" srcId="{2A6D82EA-6AA6-411C-8B55-DE8EE1F8C433}" destId="{ECEC6D99-9402-48D2-8D88-AD43237A3E8F}" srcOrd="4" destOrd="0" presId="urn:microsoft.com/office/officeart/2018/2/layout/IconLabelList"/>
    <dgm:cxn modelId="{BA8D6B37-EB06-4B59-B781-D12C548A7254}" type="presParOf" srcId="{ECEC6D99-9402-48D2-8D88-AD43237A3E8F}" destId="{2A508897-7DF5-4638-A518-B81CB43AF989}" srcOrd="0" destOrd="0" presId="urn:microsoft.com/office/officeart/2018/2/layout/IconLabelList"/>
    <dgm:cxn modelId="{479E3297-D777-4566-A0CE-C7CD8702D31F}" type="presParOf" srcId="{ECEC6D99-9402-48D2-8D88-AD43237A3E8F}" destId="{C3CAA552-BBB5-4EDB-B5CE-257C4E0E4667}" srcOrd="1" destOrd="0" presId="urn:microsoft.com/office/officeart/2018/2/layout/IconLabelList"/>
    <dgm:cxn modelId="{9F95DF5E-CA98-408D-BCFF-393A7014C8C5}" type="presParOf" srcId="{ECEC6D99-9402-48D2-8D88-AD43237A3E8F}" destId="{CA71D470-4829-431C-B152-AFB971FC2718}"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09C50-2ED2-47B9-9A59-E489B48E648F}">
      <dsp:nvSpPr>
        <dsp:cNvPr id="0" name=""/>
        <dsp:cNvSpPr/>
      </dsp:nvSpPr>
      <dsp:spPr>
        <a:xfrm>
          <a:off x="516" y="1495416"/>
          <a:ext cx="1813559" cy="1151610"/>
        </a:xfrm>
        <a:prstGeom prst="roundRect">
          <a:avLst>
            <a:gd name="adj" fmla="val 10000"/>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6832EF57-D0C0-4133-8CDF-467423D43470}">
      <dsp:nvSpPr>
        <dsp:cNvPr id="0" name=""/>
        <dsp:cNvSpPr/>
      </dsp:nvSpPr>
      <dsp:spPr>
        <a:xfrm>
          <a:off x="202023" y="1686848"/>
          <a:ext cx="1813559" cy="115161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Professor Bessel Van Der Kolk stated “The single most important issue for traumatized people is to find a sense of safety in their own bodies..” The Body Keeps The Score: Brain, Mind &amp; Body in the Healing of Trauma. (2014)</a:t>
          </a:r>
          <a:endParaRPr lang="en-US" sz="800" kern="1200" dirty="0"/>
        </a:p>
      </dsp:txBody>
      <dsp:txXfrm>
        <a:off x="202023" y="1686848"/>
        <a:ext cx="1813559" cy="1151610"/>
      </dsp:txXfrm>
    </dsp:sp>
    <dsp:sp modelId="{53C3200F-A97D-4CD9-AD71-0A3E7745EDC4}">
      <dsp:nvSpPr>
        <dsp:cNvPr id="0" name=""/>
        <dsp:cNvSpPr/>
      </dsp:nvSpPr>
      <dsp:spPr>
        <a:xfrm>
          <a:off x="2217089" y="1495416"/>
          <a:ext cx="1813559" cy="1151610"/>
        </a:xfrm>
        <a:prstGeom prst="roundRect">
          <a:avLst>
            <a:gd name="adj" fmla="val 10000"/>
          </a:avLst>
        </a:prstGeom>
        <a:gradFill rotWithShape="0">
          <a:gsLst>
            <a:gs pos="0">
              <a:schemeClr val="accent1">
                <a:hueOff val="0"/>
                <a:satOff val="0"/>
                <a:lumOff val="0"/>
                <a:alphaOff val="0"/>
                <a:tint val="98000"/>
                <a:hueMod val="94000"/>
                <a:satMod val="130000"/>
                <a:lumMod val="138000"/>
              </a:schemeClr>
            </a:gs>
            <a:gs pos="100000">
              <a:schemeClr val="accent1">
                <a:hueOff val="0"/>
                <a:satOff val="0"/>
                <a:lumOff val="0"/>
                <a:alphaOff val="0"/>
                <a:shade val="94000"/>
                <a:lumMod val="88000"/>
              </a:schemeClr>
            </a:gs>
          </a:gsLst>
          <a:lin ang="5400000" scaled="0"/>
        </a:gradFill>
        <a:ln>
          <a:noFill/>
        </a:ln>
        <a:effectLst>
          <a:innerShdw blurRad="25400" dist="12700" dir="13500000">
            <a:srgbClr val="000000">
              <a:alpha val="45000"/>
            </a:srgbClr>
          </a:innerShdw>
        </a:effectLst>
      </dsp:spPr>
      <dsp:style>
        <a:lnRef idx="0">
          <a:scrgbClr r="0" g="0" b="0"/>
        </a:lnRef>
        <a:fillRef idx="3">
          <a:scrgbClr r="0" g="0" b="0"/>
        </a:fillRef>
        <a:effectRef idx="2">
          <a:scrgbClr r="0" g="0" b="0"/>
        </a:effectRef>
        <a:fontRef idx="minor">
          <a:schemeClr val="lt1"/>
        </a:fontRef>
      </dsp:style>
    </dsp:sp>
    <dsp:sp modelId="{1AAAD91E-22F4-42D8-91F7-F42CCD3EBDE4}">
      <dsp:nvSpPr>
        <dsp:cNvPr id="0" name=""/>
        <dsp:cNvSpPr/>
      </dsp:nvSpPr>
      <dsp:spPr>
        <a:xfrm>
          <a:off x="2418595" y="1686848"/>
          <a:ext cx="1813559" cy="1151610"/>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GB" sz="800" kern="1200" dirty="0"/>
            <a:t>Judith Herman believes that..</a:t>
          </a:r>
        </a:p>
        <a:p>
          <a:pPr marL="0" lvl="0" indent="0" algn="ctr" defTabSz="355600">
            <a:lnSpc>
              <a:spcPct val="90000"/>
            </a:lnSpc>
            <a:spcBef>
              <a:spcPct val="0"/>
            </a:spcBef>
            <a:spcAft>
              <a:spcPct val="35000"/>
            </a:spcAft>
            <a:buNone/>
          </a:pPr>
          <a:r>
            <a:rPr lang="en-GB" sz="800" kern="1200" dirty="0"/>
            <a:t>“Recovery can only take place within the context of relationships: it cannot occur in isolation”</a:t>
          </a:r>
        </a:p>
        <a:p>
          <a:pPr marL="0" lvl="0" indent="0" algn="ctr" defTabSz="355600">
            <a:lnSpc>
              <a:spcPct val="90000"/>
            </a:lnSpc>
            <a:spcBef>
              <a:spcPct val="0"/>
            </a:spcBef>
            <a:spcAft>
              <a:spcPct val="35000"/>
            </a:spcAft>
            <a:buNone/>
          </a:pPr>
          <a:endParaRPr lang="en-GB" sz="800" kern="1200" dirty="0"/>
        </a:p>
        <a:p>
          <a:pPr marL="0" lvl="0" indent="0" algn="ctr" defTabSz="355600">
            <a:lnSpc>
              <a:spcPct val="90000"/>
            </a:lnSpc>
            <a:spcBef>
              <a:spcPct val="0"/>
            </a:spcBef>
            <a:spcAft>
              <a:spcPct val="35000"/>
            </a:spcAft>
            <a:buNone/>
          </a:pPr>
          <a:r>
            <a:rPr lang="en-GB" sz="800" kern="1200" dirty="0"/>
            <a:t>Social &amp; Relational Sources of Resilience  Herman(2002).</a:t>
          </a:r>
          <a:endParaRPr lang="en-US" sz="800" kern="1200" dirty="0"/>
        </a:p>
      </dsp:txBody>
      <dsp:txXfrm>
        <a:off x="2418595" y="1686848"/>
        <a:ext cx="1813559" cy="11516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3963F3-E30B-4513-844F-75533428C5FE}">
      <dsp:nvSpPr>
        <dsp:cNvPr id="0" name=""/>
        <dsp:cNvSpPr/>
      </dsp:nvSpPr>
      <dsp:spPr>
        <a:xfrm rot="16200000">
          <a:off x="338571" y="-338571"/>
          <a:ext cx="1807633" cy="2484777"/>
        </a:xfrm>
        <a:prstGeom prst="round1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Carer</a:t>
          </a:r>
        </a:p>
      </dsp:txBody>
      <dsp:txXfrm rot="5400000">
        <a:off x="-1" y="1"/>
        <a:ext cx="2484777" cy="1355725"/>
      </dsp:txXfrm>
    </dsp:sp>
    <dsp:sp modelId="{9A995C44-CA01-4B49-B629-F638471CF2F3}">
      <dsp:nvSpPr>
        <dsp:cNvPr id="0" name=""/>
        <dsp:cNvSpPr/>
      </dsp:nvSpPr>
      <dsp:spPr>
        <a:xfrm>
          <a:off x="2484777" y="0"/>
          <a:ext cx="2484777" cy="1807633"/>
        </a:xfrm>
        <a:prstGeom prst="round1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System</a:t>
          </a:r>
        </a:p>
      </dsp:txBody>
      <dsp:txXfrm>
        <a:off x="2484777" y="0"/>
        <a:ext cx="2484777" cy="1355725"/>
      </dsp:txXfrm>
    </dsp:sp>
    <dsp:sp modelId="{FE71AD99-00EA-4FC8-8ED1-062B47CE3525}">
      <dsp:nvSpPr>
        <dsp:cNvPr id="0" name=""/>
        <dsp:cNvSpPr/>
      </dsp:nvSpPr>
      <dsp:spPr>
        <a:xfrm rot="10800000">
          <a:off x="0" y="1807633"/>
          <a:ext cx="2484777" cy="1807633"/>
        </a:xfrm>
        <a:prstGeom prst="round1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Professional</a:t>
          </a:r>
        </a:p>
      </dsp:txBody>
      <dsp:txXfrm rot="10800000">
        <a:off x="0" y="2259541"/>
        <a:ext cx="2484777" cy="1355725"/>
      </dsp:txXfrm>
    </dsp:sp>
    <dsp:sp modelId="{8E082F91-6BF5-4272-87F5-AF62C7F8C095}">
      <dsp:nvSpPr>
        <dsp:cNvPr id="0" name=""/>
        <dsp:cNvSpPr/>
      </dsp:nvSpPr>
      <dsp:spPr>
        <a:xfrm rot="5400000">
          <a:off x="2823348" y="1469061"/>
          <a:ext cx="1807633" cy="2484777"/>
        </a:xfrm>
        <a:prstGeom prst="round1Rect">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GB" sz="2800" kern="1200" dirty="0"/>
            <a:t>Self</a:t>
          </a:r>
        </a:p>
      </dsp:txBody>
      <dsp:txXfrm rot="-5400000">
        <a:off x="2484776" y="2259541"/>
        <a:ext cx="2484777" cy="1355725"/>
      </dsp:txXfrm>
    </dsp:sp>
    <dsp:sp modelId="{C7B2CA64-A6DF-40A3-97C0-AB880C74E1D3}">
      <dsp:nvSpPr>
        <dsp:cNvPr id="0" name=""/>
        <dsp:cNvSpPr/>
      </dsp:nvSpPr>
      <dsp:spPr>
        <a:xfrm>
          <a:off x="1739343" y="1355725"/>
          <a:ext cx="1490866" cy="903816"/>
        </a:xfrm>
        <a:prstGeom prst="roundRect">
          <a:avLst/>
        </a:prstGeom>
        <a:solidFill>
          <a:schemeClr val="accent2">
            <a:tint val="60000"/>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t>Child</a:t>
          </a:r>
        </a:p>
      </dsp:txBody>
      <dsp:txXfrm>
        <a:off x="1783464" y="1399846"/>
        <a:ext cx="1402624" cy="8155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1F353D-DBA3-4788-A3D1-2BEF5EDCB2A1}">
      <dsp:nvSpPr>
        <dsp:cNvPr id="0" name=""/>
        <dsp:cNvSpPr/>
      </dsp:nvSpPr>
      <dsp:spPr>
        <a:xfrm>
          <a:off x="708766" y="750622"/>
          <a:ext cx="1076426" cy="10764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C558DAD-7750-4807-BE62-1D39762313E6}">
      <dsp:nvSpPr>
        <dsp:cNvPr id="0" name=""/>
        <dsp:cNvSpPr/>
      </dsp:nvSpPr>
      <dsp:spPr>
        <a:xfrm>
          <a:off x="50950" y="2144115"/>
          <a:ext cx="23920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kern="1200" dirty="0"/>
            <a:t>HOLDING IN MIND THE RESILIENCE MATRIX</a:t>
          </a:r>
          <a:endParaRPr lang="en-US" sz="1200" kern="1200" dirty="0"/>
        </a:p>
      </dsp:txBody>
      <dsp:txXfrm>
        <a:off x="50950" y="2144115"/>
        <a:ext cx="2392059" cy="720000"/>
      </dsp:txXfrm>
    </dsp:sp>
    <dsp:sp modelId="{C4BC2B22-0CCF-40EC-88E5-BF9740BC74B7}">
      <dsp:nvSpPr>
        <dsp:cNvPr id="0" name=""/>
        <dsp:cNvSpPr/>
      </dsp:nvSpPr>
      <dsp:spPr>
        <a:xfrm>
          <a:off x="3519436" y="750622"/>
          <a:ext cx="1076426" cy="10764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244ACC6-4551-4F6A-9FB0-DED6A16B5AD0}">
      <dsp:nvSpPr>
        <dsp:cNvPr id="0" name=""/>
        <dsp:cNvSpPr/>
      </dsp:nvSpPr>
      <dsp:spPr>
        <a:xfrm>
          <a:off x="2861619" y="2144115"/>
          <a:ext cx="23920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GB" sz="1200" kern="1200" dirty="0"/>
            <a:t>THREE GROUPS -WHAT FACTORS CAN YOU IDENTIFY FOR EACH CHILD TIA, JORDAN AND AMY?</a:t>
          </a:r>
          <a:endParaRPr lang="en-US" sz="1200" kern="1200" dirty="0"/>
        </a:p>
      </dsp:txBody>
      <dsp:txXfrm>
        <a:off x="2861619" y="2144115"/>
        <a:ext cx="2392059" cy="720000"/>
      </dsp:txXfrm>
    </dsp:sp>
    <dsp:sp modelId="{2A508897-7DF5-4638-A518-B81CB43AF989}">
      <dsp:nvSpPr>
        <dsp:cNvPr id="0" name=""/>
        <dsp:cNvSpPr/>
      </dsp:nvSpPr>
      <dsp:spPr>
        <a:xfrm>
          <a:off x="6330105" y="750622"/>
          <a:ext cx="1076426" cy="1076426"/>
        </a:xfrm>
        <a:prstGeom prst="rect">
          <a:avLst/>
        </a:prstGeom>
        <a:solidFill>
          <a:schemeClr val="accent4">
            <a:hueOff val="0"/>
            <a:satOff val="0"/>
            <a:lumOff val="0"/>
            <a:alphaOff val="0"/>
          </a:schemeClr>
        </a:solidFill>
        <a:ln w="1270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71D470-4829-431C-B152-AFB971FC2718}">
      <dsp:nvSpPr>
        <dsp:cNvPr id="0" name=""/>
        <dsp:cNvSpPr/>
      </dsp:nvSpPr>
      <dsp:spPr>
        <a:xfrm>
          <a:off x="5672289" y="2144115"/>
          <a:ext cx="2392059"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US" sz="1200" kern="1200" dirty="0"/>
            <a:t>USING A TOOLBOX HOW MIGHT YOU WORK WITH YOUR CHILD?</a:t>
          </a:r>
        </a:p>
      </dsp:txBody>
      <dsp:txXfrm>
        <a:off x="5672289" y="2144115"/>
        <a:ext cx="2392059"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367" cy="500142"/>
          </a:xfrm>
          <a:prstGeom prst="rect">
            <a:avLst/>
          </a:prstGeom>
        </p:spPr>
        <p:txBody>
          <a:bodyPr vert="horz" lIns="96442" tIns="48221" rIns="96442" bIns="48221" rtlCol="0"/>
          <a:lstStyle>
            <a:lvl1pPr algn="l">
              <a:defRPr sz="1300"/>
            </a:lvl1pPr>
          </a:lstStyle>
          <a:p>
            <a:endParaRPr lang="en-GB" dirty="0"/>
          </a:p>
        </p:txBody>
      </p:sp>
      <p:sp>
        <p:nvSpPr>
          <p:cNvPr id="3" name="Date Placeholder 2"/>
          <p:cNvSpPr>
            <a:spLocks noGrp="1"/>
          </p:cNvSpPr>
          <p:nvPr>
            <p:ph type="dt" idx="1"/>
          </p:nvPr>
        </p:nvSpPr>
        <p:spPr>
          <a:xfrm>
            <a:off x="3894505" y="0"/>
            <a:ext cx="2979367" cy="500142"/>
          </a:xfrm>
          <a:prstGeom prst="rect">
            <a:avLst/>
          </a:prstGeom>
        </p:spPr>
        <p:txBody>
          <a:bodyPr vert="horz" lIns="96442" tIns="48221" rIns="96442" bIns="48221" rtlCol="0"/>
          <a:lstStyle>
            <a:lvl1pPr algn="r">
              <a:defRPr sz="1300"/>
            </a:lvl1pPr>
          </a:lstStyle>
          <a:p>
            <a:fld id="{828F42A5-66F5-42E1-B4F0-CBEE4B37EC8B}" type="datetimeFigureOut">
              <a:rPr lang="en-GB" smtClean="0"/>
              <a:pPr/>
              <a:t>18/02/2020</a:t>
            </a:fld>
            <a:endParaRPr lang="en-GB" dirty="0"/>
          </a:p>
        </p:txBody>
      </p:sp>
      <p:sp>
        <p:nvSpPr>
          <p:cNvPr id="4" name="Slide Image Placeholder 3"/>
          <p:cNvSpPr>
            <a:spLocks noGrp="1" noRot="1" noChangeAspect="1"/>
          </p:cNvSpPr>
          <p:nvPr>
            <p:ph type="sldImg" idx="2"/>
          </p:nvPr>
        </p:nvSpPr>
        <p:spPr>
          <a:xfrm>
            <a:off x="938213" y="750888"/>
            <a:ext cx="4999037" cy="3749675"/>
          </a:xfrm>
          <a:prstGeom prst="rect">
            <a:avLst/>
          </a:prstGeom>
          <a:noFill/>
          <a:ln w="12700">
            <a:solidFill>
              <a:prstClr val="black"/>
            </a:solidFill>
          </a:ln>
        </p:spPr>
        <p:txBody>
          <a:bodyPr vert="horz" lIns="96442" tIns="48221" rIns="96442" bIns="48221" rtlCol="0" anchor="ctr"/>
          <a:lstStyle/>
          <a:p>
            <a:endParaRPr lang="en-GB" dirty="0"/>
          </a:p>
        </p:txBody>
      </p:sp>
      <p:sp>
        <p:nvSpPr>
          <p:cNvPr id="5" name="Notes Placeholder 4"/>
          <p:cNvSpPr>
            <a:spLocks noGrp="1"/>
          </p:cNvSpPr>
          <p:nvPr>
            <p:ph type="body" sz="quarter" idx="3"/>
          </p:nvPr>
        </p:nvSpPr>
        <p:spPr>
          <a:xfrm>
            <a:off x="687547" y="4751348"/>
            <a:ext cx="5500370" cy="4501277"/>
          </a:xfrm>
          <a:prstGeom prst="rect">
            <a:avLst/>
          </a:prstGeom>
        </p:spPr>
        <p:txBody>
          <a:bodyPr vert="horz" lIns="96442" tIns="48221" rIns="96442" bIns="482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00960"/>
            <a:ext cx="2979367" cy="500142"/>
          </a:xfrm>
          <a:prstGeom prst="rect">
            <a:avLst/>
          </a:prstGeom>
        </p:spPr>
        <p:txBody>
          <a:bodyPr vert="horz" lIns="96442" tIns="48221" rIns="96442" bIns="48221" rtlCol="0" anchor="b"/>
          <a:lstStyle>
            <a:lvl1pPr algn="l">
              <a:defRPr sz="1300"/>
            </a:lvl1pPr>
          </a:lstStyle>
          <a:p>
            <a:endParaRPr lang="en-GB" dirty="0"/>
          </a:p>
        </p:txBody>
      </p:sp>
      <p:sp>
        <p:nvSpPr>
          <p:cNvPr id="7" name="Slide Number Placeholder 6"/>
          <p:cNvSpPr>
            <a:spLocks noGrp="1"/>
          </p:cNvSpPr>
          <p:nvPr>
            <p:ph type="sldNum" sz="quarter" idx="5"/>
          </p:nvPr>
        </p:nvSpPr>
        <p:spPr>
          <a:xfrm>
            <a:off x="3894505" y="9500960"/>
            <a:ext cx="2979367" cy="500142"/>
          </a:xfrm>
          <a:prstGeom prst="rect">
            <a:avLst/>
          </a:prstGeom>
        </p:spPr>
        <p:txBody>
          <a:bodyPr vert="horz" lIns="96442" tIns="48221" rIns="96442" bIns="48221" rtlCol="0" anchor="b"/>
          <a:lstStyle>
            <a:lvl1pPr algn="r">
              <a:defRPr sz="1300"/>
            </a:lvl1pPr>
          </a:lstStyle>
          <a:p>
            <a:fld id="{AB328A02-D473-4DA9-8DC6-E263B97FA3DB}" type="slidenum">
              <a:rPr lang="en-GB" smtClean="0"/>
              <a:pPr/>
              <a:t>‹#›</a:t>
            </a:fld>
            <a:endParaRPr lang="en-GB" dirty="0"/>
          </a:p>
        </p:txBody>
      </p:sp>
    </p:spTree>
    <p:extLst>
      <p:ext uri="{BB962C8B-B14F-4D97-AF65-F5344CB8AC3E}">
        <p14:creationId xmlns:p14="http://schemas.microsoft.com/office/powerpoint/2010/main" val="1894345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Explain process of child’s disclosure – s47 (if necessary), s 20 parental agreement and then ICO if agreement withdrawn or s 47 enquiries</a:t>
            </a:r>
            <a:r>
              <a:rPr lang="en-GB" baseline="0" dirty="0"/>
              <a:t> lead to evidence of sig harm.</a:t>
            </a:r>
            <a:r>
              <a:rPr lang="en-GB" dirty="0"/>
              <a:t> </a:t>
            </a:r>
          </a:p>
        </p:txBody>
      </p:sp>
      <p:sp>
        <p:nvSpPr>
          <p:cNvPr id="4" name="Slide Number Placeholder 3"/>
          <p:cNvSpPr>
            <a:spLocks noGrp="1"/>
          </p:cNvSpPr>
          <p:nvPr>
            <p:ph type="sldNum" sz="quarter" idx="10"/>
          </p:nvPr>
        </p:nvSpPr>
        <p:spPr/>
        <p:txBody>
          <a:bodyPr/>
          <a:lstStyle/>
          <a:p>
            <a:fld id="{AB328A02-D473-4DA9-8DC6-E263B97FA3DB}" type="slidenum">
              <a:rPr lang="en-GB" smtClean="0"/>
              <a:pPr/>
              <a:t>5</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Reality that the therapist is working within a complex system and children have unplanned transitions which disrupt and interrupt the therapy.  Change of carers means a lack of containment in some cases and carer needing to “buy in” to working with therapist to provide some sense of security and a more secure attachment figure during the therapy.  Therapist may also become the only professional who is available throughout the care journey and therefore becomes part of the child’s attachment figure group.</a:t>
            </a:r>
          </a:p>
        </p:txBody>
      </p:sp>
      <p:sp>
        <p:nvSpPr>
          <p:cNvPr id="4" name="Slide Number Placeholder 3"/>
          <p:cNvSpPr>
            <a:spLocks noGrp="1"/>
          </p:cNvSpPr>
          <p:nvPr>
            <p:ph type="sldNum" sz="quarter" idx="5"/>
          </p:nvPr>
        </p:nvSpPr>
        <p:spPr/>
        <p:txBody>
          <a:bodyPr/>
          <a:lstStyle/>
          <a:p>
            <a:fld id="{AB328A02-D473-4DA9-8DC6-E263B97FA3DB}" type="slidenum">
              <a:rPr lang="en-GB" smtClean="0"/>
              <a:pPr/>
              <a:t>20</a:t>
            </a:fld>
            <a:endParaRPr lang="en-GB" dirty="0"/>
          </a:p>
        </p:txBody>
      </p:sp>
    </p:spTree>
    <p:extLst>
      <p:ext uri="{BB962C8B-B14F-4D97-AF65-F5344CB8AC3E}">
        <p14:creationId xmlns:p14="http://schemas.microsoft.com/office/powerpoint/2010/main" val="4127312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Quick points and definitions – 5 minute place points on flip chart (scribe?)</a:t>
            </a:r>
          </a:p>
        </p:txBody>
      </p:sp>
      <p:sp>
        <p:nvSpPr>
          <p:cNvPr id="4" name="Slide Number Placeholder 3"/>
          <p:cNvSpPr>
            <a:spLocks noGrp="1"/>
          </p:cNvSpPr>
          <p:nvPr>
            <p:ph type="sldNum" sz="quarter" idx="10"/>
          </p:nvPr>
        </p:nvSpPr>
        <p:spPr/>
        <p:txBody>
          <a:bodyPr/>
          <a:lstStyle/>
          <a:p>
            <a:fld id="{AB328A02-D473-4DA9-8DC6-E263B97FA3DB}" type="slidenum">
              <a:rPr lang="en-GB" smtClean="0"/>
              <a:pPr/>
              <a:t>22</a:t>
            </a:fld>
            <a:endParaRPr lang="en-GB"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the matrix as ONE simple approach to </a:t>
            </a:r>
            <a:r>
              <a:rPr lang="en-GB" dirty="0">
                <a:solidFill>
                  <a:srgbClr val="FF0000"/>
                </a:solidFill>
              </a:rPr>
              <a:t>mapping </a:t>
            </a:r>
            <a:r>
              <a:rPr lang="en-GB" dirty="0"/>
              <a:t>where a child is when therapy commences.  It is not an exact science it is open to individuality but provides therapist with a starting point to hang thoughts</a:t>
            </a:r>
            <a:r>
              <a:rPr lang="en-GB" baseline="0" dirty="0"/>
              <a:t> and observations upon and track what seems to contribute to the child’ s sense of self (e.g. talents and interests), sibling relationships which arrive into the care situation due to family scripts.</a:t>
            </a:r>
            <a:endParaRPr lang="en-GB" dirty="0"/>
          </a:p>
          <a:p>
            <a:endParaRPr lang="en-GB" dirty="0"/>
          </a:p>
          <a:p>
            <a:r>
              <a:rPr lang="en-GB" dirty="0"/>
              <a:t>3 groups to look at each child and how they might map them onto the matrix (depend on numbers in workshop decide group composition).</a:t>
            </a:r>
          </a:p>
        </p:txBody>
      </p:sp>
      <p:sp>
        <p:nvSpPr>
          <p:cNvPr id="4" name="Slide Number Placeholder 3"/>
          <p:cNvSpPr>
            <a:spLocks noGrp="1"/>
          </p:cNvSpPr>
          <p:nvPr>
            <p:ph type="sldNum" sz="quarter" idx="5"/>
          </p:nvPr>
        </p:nvSpPr>
        <p:spPr/>
        <p:txBody>
          <a:bodyPr/>
          <a:lstStyle/>
          <a:p>
            <a:fld id="{AB328A02-D473-4DA9-8DC6-E263B97FA3DB}" type="slidenum">
              <a:rPr lang="en-GB" smtClean="0"/>
              <a:pPr/>
              <a:t>23</a:t>
            </a:fld>
            <a:endParaRPr lang="en-GB" dirty="0"/>
          </a:p>
        </p:txBody>
      </p:sp>
    </p:spTree>
    <p:extLst>
      <p:ext uri="{BB962C8B-B14F-4D97-AF65-F5344CB8AC3E}">
        <p14:creationId xmlns:p14="http://schemas.microsoft.com/office/powerpoint/2010/main" val="3115408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One of the ways we can hypothesise is the resilience</a:t>
            </a:r>
            <a:r>
              <a:rPr lang="en-GB" baseline="0" dirty="0"/>
              <a:t> matrix</a:t>
            </a:r>
            <a:endParaRPr lang="en-GB" dirty="0"/>
          </a:p>
        </p:txBody>
      </p:sp>
      <p:sp>
        <p:nvSpPr>
          <p:cNvPr id="4" name="Slide Number Placeholder 3"/>
          <p:cNvSpPr>
            <a:spLocks noGrp="1"/>
          </p:cNvSpPr>
          <p:nvPr>
            <p:ph type="sldNum" sz="quarter" idx="10"/>
          </p:nvPr>
        </p:nvSpPr>
        <p:spPr/>
        <p:txBody>
          <a:bodyPr/>
          <a:lstStyle/>
          <a:p>
            <a:fld id="{AB328A02-D473-4DA9-8DC6-E263B97FA3DB}" type="slidenum">
              <a:rPr lang="en-GB" smtClean="0"/>
              <a:pPr/>
              <a:t>24</a:t>
            </a:fld>
            <a:endParaRPr lang="en-GB" dirty="0"/>
          </a:p>
        </p:txBody>
      </p:sp>
    </p:spTree>
    <p:extLst>
      <p:ext uri="{BB962C8B-B14F-4D97-AF65-F5344CB8AC3E}">
        <p14:creationId xmlns:p14="http://schemas.microsoft.com/office/powerpoint/2010/main" val="4004018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solidFill>
                  <a:srgbClr val="FF0000"/>
                </a:solidFill>
              </a:rPr>
              <a:t>10-15 minutes max (Depending on time – demonstrate on flip chart paper as part of their feedback or Hold back</a:t>
            </a:r>
            <a:r>
              <a:rPr lang="en-GB" dirty="0"/>
              <a:t> the toolbox exercise until later)</a:t>
            </a:r>
          </a:p>
        </p:txBody>
      </p:sp>
      <p:sp>
        <p:nvSpPr>
          <p:cNvPr id="4" name="Slide Number Placeholder 3"/>
          <p:cNvSpPr>
            <a:spLocks noGrp="1"/>
          </p:cNvSpPr>
          <p:nvPr>
            <p:ph type="sldNum" sz="quarter" idx="10"/>
          </p:nvPr>
        </p:nvSpPr>
        <p:spPr/>
        <p:txBody>
          <a:bodyPr/>
          <a:lstStyle/>
          <a:p>
            <a:fld id="{AB328A02-D473-4DA9-8DC6-E263B97FA3DB}" type="slidenum">
              <a:rPr lang="en-GB" smtClean="0"/>
              <a:pPr/>
              <a:t>25</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PERSON CENTRED THERAPIST BELIEF - CHILDREN HAVE VARYING DEGREES OF RESILIENCE AND THERAPISTS BUILD UPON THIS AS OPPOSED TO CREATING RESILIENCE (OTHERS MAY HAVE ANOTHER VIEWPOINT HERE TO NOTE).</a:t>
            </a:r>
          </a:p>
        </p:txBody>
      </p:sp>
      <p:sp>
        <p:nvSpPr>
          <p:cNvPr id="4" name="Slide Number Placeholder 3"/>
          <p:cNvSpPr>
            <a:spLocks noGrp="1"/>
          </p:cNvSpPr>
          <p:nvPr>
            <p:ph type="sldNum" sz="quarter" idx="5"/>
          </p:nvPr>
        </p:nvSpPr>
        <p:spPr/>
        <p:txBody>
          <a:bodyPr/>
          <a:lstStyle/>
          <a:p>
            <a:fld id="{AB328A02-D473-4DA9-8DC6-E263B97FA3DB}" type="slidenum">
              <a:rPr lang="en-GB" smtClean="0"/>
              <a:pPr/>
              <a:t>26</a:t>
            </a:fld>
            <a:endParaRPr lang="en-GB" dirty="0"/>
          </a:p>
        </p:txBody>
      </p:sp>
    </p:spTree>
    <p:extLst>
      <p:ext uri="{BB962C8B-B14F-4D97-AF65-F5344CB8AC3E}">
        <p14:creationId xmlns:p14="http://schemas.microsoft.com/office/powerpoint/2010/main" val="22525678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B328A02-D473-4DA9-8DC6-E263B97FA3DB}" type="slidenum">
              <a:rPr lang="en-GB" smtClean="0"/>
              <a:pPr/>
              <a:t>28</a:t>
            </a:fld>
            <a:endParaRPr lang="en-GB" dirty="0"/>
          </a:p>
        </p:txBody>
      </p:sp>
    </p:spTree>
    <p:extLst>
      <p:ext uri="{BB962C8B-B14F-4D97-AF65-F5344CB8AC3E}">
        <p14:creationId xmlns:p14="http://schemas.microsoft.com/office/powerpoint/2010/main" val="142886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2 CHILDREN WHO USED DANCE FROM</a:t>
            </a:r>
            <a:r>
              <a:rPr lang="en-GB" baseline="0" dirty="0"/>
              <a:t> STAGE SCHOOL OR SCHOOL PLAYS WITHIN SESSIONS.</a:t>
            </a:r>
          </a:p>
          <a:p>
            <a:r>
              <a:rPr lang="en-GB" baseline="0" dirty="0"/>
              <a:t>STORY WITH 8 YEAR OLD AND 11 YEAR OLD (SELF WRITTEN AND CO WRITTEN) </a:t>
            </a:r>
          </a:p>
          <a:p>
            <a:r>
              <a:rPr lang="en-GB" dirty="0"/>
              <a:t> Storytelling is helpful - we need to use narrative to fill in gaps in the jigsaw as far as possible</a:t>
            </a:r>
            <a:endParaRPr lang="en-GB" baseline="0" dirty="0"/>
          </a:p>
          <a:p>
            <a:endParaRPr lang="en-GB" baseline="0" dirty="0"/>
          </a:p>
          <a:p>
            <a:r>
              <a:rPr lang="en-GB" baseline="0" dirty="0"/>
              <a:t>DRAWING ALONGSIDE ON YOU TUBE – BUILD RELATIONSHIP AND ENCOURAGE A SKILL WHICH PROMOTED HIS SELF ESTEEM.</a:t>
            </a:r>
            <a:endParaRPr lang="en-GB" dirty="0"/>
          </a:p>
        </p:txBody>
      </p:sp>
      <p:sp>
        <p:nvSpPr>
          <p:cNvPr id="4" name="Slide Number Placeholder 3"/>
          <p:cNvSpPr>
            <a:spLocks noGrp="1"/>
          </p:cNvSpPr>
          <p:nvPr>
            <p:ph type="sldNum" sz="quarter" idx="10"/>
          </p:nvPr>
        </p:nvSpPr>
        <p:spPr/>
        <p:txBody>
          <a:bodyPr/>
          <a:lstStyle/>
          <a:p>
            <a:fld id="{AB328A02-D473-4DA9-8DC6-E263B97FA3DB}" type="slidenum">
              <a:rPr lang="en-GB" smtClean="0"/>
              <a:pPr/>
              <a:t>29</a:t>
            </a:fld>
            <a:endParaRPr lang="en-GB"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PUT INFO RE KIM GOLDINGS WORK HERE</a:t>
            </a:r>
          </a:p>
          <a:p>
            <a:r>
              <a:rPr lang="en-GB" dirty="0"/>
              <a:t>AIMS OF THE PROGRAMME AND CASE STUDIES FROM OWN PRACTICE OF WHAT HAS WORKED WELL AND BEEN SUPPORTIVE OF THE CHILDREN</a:t>
            </a:r>
          </a:p>
          <a:p>
            <a:endParaRPr lang="en-GB" dirty="0"/>
          </a:p>
          <a:p>
            <a:r>
              <a:rPr lang="en-GB" dirty="0"/>
              <a:t>Resources List for working with Carers</a:t>
            </a:r>
          </a:p>
          <a:p>
            <a:r>
              <a:rPr lang="en-GB" dirty="0"/>
              <a:t>Dens</a:t>
            </a:r>
          </a:p>
          <a:p>
            <a:r>
              <a:rPr lang="en-GB" dirty="0"/>
              <a:t>Blankets</a:t>
            </a:r>
          </a:p>
          <a:p>
            <a:r>
              <a:rPr lang="en-GB" dirty="0"/>
              <a:t>Cushions</a:t>
            </a:r>
          </a:p>
          <a:p>
            <a:r>
              <a:rPr lang="en-GB" dirty="0"/>
              <a:t>Soft toys</a:t>
            </a:r>
          </a:p>
          <a:p>
            <a:endParaRPr lang="en-GB" dirty="0"/>
          </a:p>
        </p:txBody>
      </p:sp>
      <p:sp>
        <p:nvSpPr>
          <p:cNvPr id="4" name="Slide Number Placeholder 3"/>
          <p:cNvSpPr>
            <a:spLocks noGrp="1"/>
          </p:cNvSpPr>
          <p:nvPr>
            <p:ph type="sldNum" sz="quarter" idx="5"/>
          </p:nvPr>
        </p:nvSpPr>
        <p:spPr/>
        <p:txBody>
          <a:bodyPr/>
          <a:lstStyle/>
          <a:p>
            <a:fld id="{AB328A02-D473-4DA9-8DC6-E263B97FA3DB}" type="slidenum">
              <a:rPr lang="en-GB" smtClean="0"/>
              <a:pPr/>
              <a:t>30</a:t>
            </a:fld>
            <a:endParaRPr lang="en-GB" dirty="0"/>
          </a:p>
        </p:txBody>
      </p:sp>
    </p:spTree>
    <p:extLst>
      <p:ext uri="{BB962C8B-B14F-4D97-AF65-F5344CB8AC3E}">
        <p14:creationId xmlns:p14="http://schemas.microsoft.com/office/powerpoint/2010/main" val="3823658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Exercise 1</a:t>
            </a:r>
          </a:p>
          <a:p>
            <a:r>
              <a:rPr lang="en-GB" dirty="0"/>
              <a:t>5 minutes – quick discussion with neighbours</a:t>
            </a:r>
          </a:p>
          <a:p>
            <a:r>
              <a:rPr lang="en-GB" dirty="0"/>
              <a:t>5-10</a:t>
            </a:r>
            <a:r>
              <a:rPr lang="en-GB" baseline="0" dirty="0"/>
              <a:t> minutes </a:t>
            </a:r>
            <a:r>
              <a:rPr lang="en-GB" dirty="0"/>
              <a:t> feedback points on flipchart</a:t>
            </a:r>
          </a:p>
        </p:txBody>
      </p:sp>
      <p:sp>
        <p:nvSpPr>
          <p:cNvPr id="4" name="Slide Number Placeholder 3"/>
          <p:cNvSpPr>
            <a:spLocks noGrp="1"/>
          </p:cNvSpPr>
          <p:nvPr>
            <p:ph type="sldNum" sz="quarter" idx="5"/>
          </p:nvPr>
        </p:nvSpPr>
        <p:spPr/>
        <p:txBody>
          <a:bodyPr/>
          <a:lstStyle/>
          <a:p>
            <a:fld id="{AB328A02-D473-4DA9-8DC6-E263B97FA3DB}" type="slidenum">
              <a:rPr lang="en-GB" smtClean="0"/>
              <a:pPr/>
              <a:t>7</a:t>
            </a:fld>
            <a:endParaRPr lang="en-GB" dirty="0"/>
          </a:p>
        </p:txBody>
      </p:sp>
    </p:spTree>
    <p:extLst>
      <p:ext uri="{BB962C8B-B14F-4D97-AF65-F5344CB8AC3E}">
        <p14:creationId xmlns:p14="http://schemas.microsoft.com/office/powerpoint/2010/main" val="2144722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the story of Jordan and his perspective here…. (Copies for</a:t>
            </a:r>
            <a:r>
              <a:rPr lang="en-GB" baseline="0" dirty="0"/>
              <a:t> delegates?)</a:t>
            </a:r>
            <a:endParaRPr lang="en-GB" dirty="0"/>
          </a:p>
        </p:txBody>
      </p:sp>
      <p:sp>
        <p:nvSpPr>
          <p:cNvPr id="4" name="Slide Number Placeholder 3"/>
          <p:cNvSpPr>
            <a:spLocks noGrp="1"/>
          </p:cNvSpPr>
          <p:nvPr>
            <p:ph type="sldNum" sz="quarter" idx="5"/>
          </p:nvPr>
        </p:nvSpPr>
        <p:spPr/>
        <p:txBody>
          <a:bodyPr/>
          <a:lstStyle/>
          <a:p>
            <a:fld id="{AB328A02-D473-4DA9-8DC6-E263B97FA3DB}" type="slidenum">
              <a:rPr lang="en-GB" smtClean="0"/>
              <a:pPr/>
              <a:t>11</a:t>
            </a:fld>
            <a:endParaRPr lang="en-GB" dirty="0"/>
          </a:p>
        </p:txBody>
      </p:sp>
    </p:spTree>
    <p:extLst>
      <p:ext uri="{BB962C8B-B14F-4D97-AF65-F5344CB8AC3E}">
        <p14:creationId xmlns:p14="http://schemas.microsoft.com/office/powerpoint/2010/main" val="738590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Play You Tube clip Bessel</a:t>
            </a:r>
            <a:r>
              <a:rPr lang="en-GB" baseline="0" dirty="0"/>
              <a:t> Van Der Kolk “Three Ways Trauma can change the brain”</a:t>
            </a:r>
            <a:endParaRPr lang="en-GB" dirty="0"/>
          </a:p>
        </p:txBody>
      </p:sp>
      <p:sp>
        <p:nvSpPr>
          <p:cNvPr id="4" name="Slide Number Placeholder 3"/>
          <p:cNvSpPr>
            <a:spLocks noGrp="1"/>
          </p:cNvSpPr>
          <p:nvPr>
            <p:ph type="sldNum" sz="quarter" idx="10"/>
          </p:nvPr>
        </p:nvSpPr>
        <p:spPr/>
        <p:txBody>
          <a:bodyPr/>
          <a:lstStyle/>
          <a:p>
            <a:fld id="{AB328A02-D473-4DA9-8DC6-E263B97FA3DB}" type="slidenum">
              <a:rPr lang="en-GB" smtClean="0"/>
              <a:pPr/>
              <a:t>12</a:t>
            </a:fld>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MENTION WHAT HUGHES &amp; JON BAYLIN WOULD SAY REGARDING CHILD’S BRAIN ACTIVITY AND TRAUMA.</a:t>
            </a:r>
          </a:p>
          <a:p>
            <a:r>
              <a:rPr lang="en-GB" dirty="0"/>
              <a:t>When amygdala functioning is in charge of brain activity cortex goes off line and needs to be brought back online...(co regulation of carers role)</a:t>
            </a:r>
          </a:p>
          <a:p>
            <a:r>
              <a:rPr lang="en-GB" dirty="0"/>
              <a:t>Therefore</a:t>
            </a:r>
            <a:r>
              <a:rPr lang="en-GB" baseline="0" dirty="0"/>
              <a:t> children are dependent upon adults for co regulation until their cortex fully forms and allows some self regulation. If the carer is not functioning due to their own experience of trauma and attachment needs the baby also looses the opportunity for co regulation, developing trust and dependence upon others which in turn impacts upon sense of the self and sense of other. </a:t>
            </a:r>
            <a:endParaRPr lang="en-GB" dirty="0"/>
          </a:p>
          <a:p>
            <a:endParaRPr lang="en-GB" dirty="0"/>
          </a:p>
          <a:p>
            <a:endParaRPr lang="en-GB" dirty="0"/>
          </a:p>
        </p:txBody>
      </p:sp>
      <p:sp>
        <p:nvSpPr>
          <p:cNvPr id="4" name="Slide Number Placeholder 3"/>
          <p:cNvSpPr>
            <a:spLocks noGrp="1"/>
          </p:cNvSpPr>
          <p:nvPr>
            <p:ph type="sldNum" sz="quarter" idx="5"/>
          </p:nvPr>
        </p:nvSpPr>
        <p:spPr/>
        <p:txBody>
          <a:bodyPr/>
          <a:lstStyle/>
          <a:p>
            <a:fld id="{AB328A02-D473-4DA9-8DC6-E263B97FA3DB}" type="slidenum">
              <a:rPr lang="en-GB" smtClean="0"/>
              <a:pPr/>
              <a:t>13</a:t>
            </a:fld>
            <a:endParaRPr lang="en-GB" dirty="0"/>
          </a:p>
        </p:txBody>
      </p:sp>
    </p:spTree>
    <p:extLst>
      <p:ext uri="{BB962C8B-B14F-4D97-AF65-F5344CB8AC3E}">
        <p14:creationId xmlns:p14="http://schemas.microsoft.com/office/powerpoint/2010/main" val="37480535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each point and encourage audience participation</a:t>
            </a:r>
          </a:p>
        </p:txBody>
      </p:sp>
      <p:sp>
        <p:nvSpPr>
          <p:cNvPr id="4" name="Slide Number Placeholder 3"/>
          <p:cNvSpPr>
            <a:spLocks noGrp="1"/>
          </p:cNvSpPr>
          <p:nvPr>
            <p:ph type="sldNum" sz="quarter" idx="5"/>
          </p:nvPr>
        </p:nvSpPr>
        <p:spPr/>
        <p:txBody>
          <a:bodyPr/>
          <a:lstStyle/>
          <a:p>
            <a:fld id="{AB328A02-D473-4DA9-8DC6-E263B97FA3DB}" type="slidenum">
              <a:rPr lang="en-GB" smtClean="0"/>
              <a:pPr/>
              <a:t>14</a:t>
            </a:fld>
            <a:endParaRPr lang="en-GB" dirty="0"/>
          </a:p>
        </p:txBody>
      </p:sp>
    </p:spTree>
    <p:extLst>
      <p:ext uri="{BB962C8B-B14F-4D97-AF65-F5344CB8AC3E}">
        <p14:creationId xmlns:p14="http://schemas.microsoft.com/office/powerpoint/2010/main" val="2976260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Bear in mind as a therapist -Difference with CIC is that usually</a:t>
            </a:r>
            <a:r>
              <a:rPr lang="en-GB" baseline="0" dirty="0"/>
              <a:t> when we work with bereavement, divorce, DV in the community the child has at least on secure attachment figure to support their therapy (indeed many parents refer the child). CIC often don’t live with a secure attachment figure from their birth family, they are on an finished journey in care, care proceedings may be ongoing.....care plan not agreed and potential moves ahead..”.placement” not” home”</a:t>
            </a:r>
          </a:p>
          <a:p>
            <a:endParaRPr lang="en-GB" baseline="0" dirty="0"/>
          </a:p>
          <a:p>
            <a:r>
              <a:rPr lang="en-GB" baseline="0" dirty="0"/>
              <a:t>However the idea of resilience is very important for this group of children.... And carers and therapist can be a positive part of the child building upon an innate sense of resilience.</a:t>
            </a:r>
            <a:endParaRPr lang="en-GB" dirty="0"/>
          </a:p>
        </p:txBody>
      </p:sp>
      <p:sp>
        <p:nvSpPr>
          <p:cNvPr id="4" name="Slide Number Placeholder 3"/>
          <p:cNvSpPr>
            <a:spLocks noGrp="1"/>
          </p:cNvSpPr>
          <p:nvPr>
            <p:ph type="sldNum" sz="quarter" idx="10"/>
          </p:nvPr>
        </p:nvSpPr>
        <p:spPr/>
        <p:txBody>
          <a:bodyPr/>
          <a:lstStyle/>
          <a:p>
            <a:fld id="{AB328A02-D473-4DA9-8DC6-E263B97FA3DB}" type="slidenum">
              <a:rPr lang="en-GB" smtClean="0"/>
              <a:pPr/>
              <a:t>17</a:t>
            </a:fld>
            <a:endParaRPr lang="en-GB" dirty="0"/>
          </a:p>
        </p:txBody>
      </p:sp>
    </p:spTree>
    <p:extLst>
      <p:ext uri="{BB962C8B-B14F-4D97-AF65-F5344CB8AC3E}">
        <p14:creationId xmlns:p14="http://schemas.microsoft.com/office/powerpoint/2010/main" val="40138273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AB328A02-D473-4DA9-8DC6-E263B97FA3DB}" type="slidenum">
              <a:rPr lang="en-GB" smtClean="0"/>
              <a:pPr/>
              <a:t>18</a:t>
            </a:fld>
            <a:endParaRPr lang="en-GB" dirty="0"/>
          </a:p>
        </p:txBody>
      </p:sp>
    </p:spTree>
    <p:extLst>
      <p:ext uri="{BB962C8B-B14F-4D97-AF65-F5344CB8AC3E}">
        <p14:creationId xmlns:p14="http://schemas.microsoft.com/office/powerpoint/2010/main" val="4006335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 Maslow and also transition and the need for clear staged therapy goals set with young person first and professionals also.</a:t>
            </a:r>
          </a:p>
          <a:p>
            <a:r>
              <a:rPr lang="en-GB" dirty="0"/>
              <a:t>Types of reasons for a disruption? Holiday period and escalation of behaviour du to lack of structure and routine of school</a:t>
            </a:r>
            <a:r>
              <a:rPr lang="en-GB" baseline="0" dirty="0"/>
              <a:t> and other activities.  Children demanding different things from the carer and carer feeling overwhelmed and unable to meet the needs presented of some or all the children within the group, children abusing each other physically (give e.g. from casework and together or apart decisions).  How dos this decision making play into the trauma and attachment needs and consequent presentation off the child?  What should we do as therapists to counteract this?   Preparation, good communication with other professionals is the plan but not always adhered to....</a:t>
            </a:r>
            <a:endParaRPr lang="en-GB" dirty="0"/>
          </a:p>
          <a:p>
            <a:endParaRPr lang="en-GB" dirty="0"/>
          </a:p>
        </p:txBody>
      </p:sp>
      <p:sp>
        <p:nvSpPr>
          <p:cNvPr id="4" name="Slide Number Placeholder 3"/>
          <p:cNvSpPr>
            <a:spLocks noGrp="1"/>
          </p:cNvSpPr>
          <p:nvPr>
            <p:ph type="sldNum" sz="quarter" idx="5"/>
          </p:nvPr>
        </p:nvSpPr>
        <p:spPr/>
        <p:txBody>
          <a:bodyPr/>
          <a:lstStyle/>
          <a:p>
            <a:fld id="{AB328A02-D473-4DA9-8DC6-E263B97FA3DB}" type="slidenum">
              <a:rPr lang="en-GB" smtClean="0"/>
              <a:pPr/>
              <a:t>19</a:t>
            </a:fld>
            <a:endParaRPr lang="en-GB" dirty="0"/>
          </a:p>
        </p:txBody>
      </p:sp>
    </p:spTree>
    <p:extLst>
      <p:ext uri="{BB962C8B-B14F-4D97-AF65-F5344CB8AC3E}">
        <p14:creationId xmlns:p14="http://schemas.microsoft.com/office/powerpoint/2010/main" val="3231960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30732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289056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3751555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DF7F15-B5B9-4870-9C56-AF9AB1455E4C}" type="slidenum">
              <a:rPr lang="en-GB" smtClean="0"/>
              <a:pPr/>
              <a:t>‹#›</a:t>
            </a:fld>
            <a:endParaRPr lang="en-GB"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376737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29572057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DF7F15-B5B9-4870-9C56-AF9AB1455E4C}" type="slidenum">
              <a:rPr lang="en-GB" smtClean="0"/>
              <a:pPr/>
              <a:t>‹#›</a:t>
            </a:fld>
            <a:endParaRPr lang="en-GB" dirty="0"/>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100030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3849539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2857613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637452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1567787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3270354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1372837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3920026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97685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715439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1212660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930E32F-4663-4E35-969F-631CD86A2FD2}" type="datetimeFigureOut">
              <a:rPr lang="en-GB" smtClean="0"/>
              <a:pPr/>
              <a:t>18/02/2020</a:t>
            </a:fld>
            <a:endParaRPr lang="en-GB" dirty="0"/>
          </a:p>
        </p:txBody>
      </p:sp>
      <p:sp>
        <p:nvSpPr>
          <p:cNvPr id="6" name="Footer Placeholder 5"/>
          <p:cNvSpPr>
            <a:spLocks noGrp="1"/>
          </p:cNvSpPr>
          <p:nvPr>
            <p:ph type="ftr" sz="quarter" idx="11"/>
          </p:nvPr>
        </p:nvSpPr>
        <p:spPr>
          <a:xfrm>
            <a:off x="533400" y="6172200"/>
            <a:ext cx="5811724" cy="365125"/>
          </a:xfrm>
        </p:spPr>
        <p:txBody>
          <a:bodyPr/>
          <a:lstStyle/>
          <a:p>
            <a:endParaRPr lang="en-GB" dirty="0"/>
          </a:p>
        </p:txBody>
      </p:sp>
      <p:sp>
        <p:nvSpPr>
          <p:cNvPr id="7" name="Slide Number Placeholder 6"/>
          <p:cNvSpPr>
            <a:spLocks noGrp="1"/>
          </p:cNvSpPr>
          <p:nvPr>
            <p:ph type="sldNum" sz="quarter" idx="12"/>
          </p:nvPr>
        </p:nvSpPr>
        <p:spPr/>
        <p:txBody>
          <a:body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670299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A930E32F-4663-4E35-969F-631CD86A2FD2}" type="datetimeFigureOut">
              <a:rPr lang="en-GB" smtClean="0"/>
              <a:pPr/>
              <a:t>18/02/2020</a:t>
            </a:fld>
            <a:endParaRPr lang="en-GB" dirty="0"/>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GB" dirty="0"/>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02DF7F15-B5B9-4870-9C56-AF9AB1455E4C}" type="slidenum">
              <a:rPr lang="en-GB" smtClean="0"/>
              <a:pPr/>
              <a:t>‹#›</a:t>
            </a:fld>
            <a:endParaRPr lang="en-GB" dirty="0"/>
          </a:p>
        </p:txBody>
      </p:sp>
    </p:spTree>
    <p:extLst>
      <p:ext uri="{BB962C8B-B14F-4D97-AF65-F5344CB8AC3E}">
        <p14:creationId xmlns:p14="http://schemas.microsoft.com/office/powerpoint/2010/main" val="4035835216"/>
      </p:ext>
    </p:extLst>
  </p:cSld>
  <p:clrMap bg1="dk1" tx1="lt1" bg2="dk2"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roundreport.com/they-are-just-kids/"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3.0/"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DL-8iqkGpF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jpe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e2kplanet.blogspot.com/2009/06/directions-icon-3.html"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s://theconversation.com/more-parents-are-choosing-to-home-school-their-children-why-60787" TargetMode="External"/><Relationship Id="rId5" Type="http://schemas.openxmlformats.org/officeDocument/2006/relationships/image" Target="../media/image18.jpeg"/><Relationship Id="rId4" Type="http://schemas.openxmlformats.org/officeDocument/2006/relationships/hyperlink" Target="http://christianeengel.blogspot.com/2010/07/fair-play-kids.html"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1.xml"/><Relationship Id="rId5" Type="http://schemas.openxmlformats.org/officeDocument/2006/relationships/image" Target="../media/image24.jpeg"/><Relationship Id="rId4"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27.jpeg"/><Relationship Id="rId4" Type="http://schemas.openxmlformats.org/officeDocument/2006/relationships/image" Target="../media/image2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childrenscommissioner.gov.uk/"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8211;joybelle55@sky.com/joy.stewart@beyondth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oulwithlove.blogspot.com/"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DD1EA-D8C1-45AF-9F0A-14A2A137BA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649532" y="628617"/>
            <a:ext cx="2978927" cy="3028983"/>
          </a:xfrm>
        </p:spPr>
        <p:txBody>
          <a:bodyPr>
            <a:normAutofit/>
          </a:bodyPr>
          <a:lstStyle/>
          <a:p>
            <a:pPr>
              <a:lnSpc>
                <a:spcPct val="90000"/>
              </a:lnSpc>
            </a:pPr>
            <a:r>
              <a:rPr lang="en-GB" sz="2800" dirty="0"/>
              <a:t>Counselling Children &amp;Young People in Care</a:t>
            </a:r>
            <a:br>
              <a:rPr lang="en-GB" sz="2800" dirty="0"/>
            </a:br>
            <a:r>
              <a:rPr lang="en-GB" sz="2800" dirty="0"/>
              <a:t>Trauma &amp; Resilience</a:t>
            </a:r>
            <a:br>
              <a:rPr lang="en-GB" sz="2800" dirty="0"/>
            </a:br>
            <a:endParaRPr lang="en-GB" sz="2800" dirty="0"/>
          </a:p>
        </p:txBody>
      </p:sp>
      <p:sp>
        <p:nvSpPr>
          <p:cNvPr id="3" name="Subtitle 2"/>
          <p:cNvSpPr>
            <a:spLocks noGrp="1"/>
          </p:cNvSpPr>
          <p:nvPr>
            <p:ph type="subTitle" idx="1"/>
          </p:nvPr>
        </p:nvSpPr>
        <p:spPr>
          <a:xfrm>
            <a:off x="5649531" y="3843868"/>
            <a:ext cx="2120487" cy="1564744"/>
          </a:xfrm>
        </p:spPr>
        <p:txBody>
          <a:bodyPr>
            <a:normAutofit fontScale="92500" lnSpcReduction="10000"/>
          </a:bodyPr>
          <a:lstStyle/>
          <a:p>
            <a:pPr>
              <a:lnSpc>
                <a:spcPct val="90000"/>
              </a:lnSpc>
            </a:pPr>
            <a:r>
              <a:rPr lang="en-GB" sz="1400" dirty="0"/>
              <a:t>Joy Stewart Child Therapist</a:t>
            </a:r>
          </a:p>
          <a:p>
            <a:pPr>
              <a:lnSpc>
                <a:spcPct val="90000"/>
              </a:lnSpc>
            </a:pPr>
            <a:r>
              <a:rPr lang="en-GB" sz="1400" dirty="0"/>
              <a:t>Based at MYRESET Counselling (Private Practice) &amp;</a:t>
            </a:r>
          </a:p>
          <a:p>
            <a:pPr>
              <a:lnSpc>
                <a:spcPct val="90000"/>
              </a:lnSpc>
            </a:pPr>
            <a:r>
              <a:rPr lang="en-GB" sz="1400" dirty="0"/>
              <a:t>Beyond The Horizon Charity</a:t>
            </a:r>
          </a:p>
          <a:p>
            <a:pPr>
              <a:lnSpc>
                <a:spcPct val="90000"/>
              </a:lnSpc>
            </a:pPr>
            <a:endParaRPr lang="en-GB" sz="1400" dirty="0"/>
          </a:p>
        </p:txBody>
      </p:sp>
      <p:sp>
        <p:nvSpPr>
          <p:cNvPr id="13" name="Snip Diagonal Corner Rectangle 6">
            <a:extLst>
              <a:ext uri="{FF2B5EF4-FFF2-40B4-BE49-F238E27FC236}">
                <a16:creationId xmlns:a16="http://schemas.microsoft.com/office/drawing/2014/main" id="{14354E08-0068-48D7-A8AD-84C7B1CF58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4931622" cy="5286838"/>
          </a:xfrm>
          <a:prstGeom prst="snip2DiagRect">
            <a:avLst>
              <a:gd name="adj1" fmla="val 10787"/>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028F482-DCE1-4348-BC83-5CFEE705B292}"/>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3841" r="13073"/>
          <a:stretch/>
        </p:blipFill>
        <p:spPr>
          <a:xfrm>
            <a:off x="599304" y="786117"/>
            <a:ext cx="4684014" cy="4956048"/>
          </a:xfrm>
          <a:custGeom>
            <a:avLst/>
            <a:gdLst>
              <a:gd name="connsiteX0" fmla="*/ 534609 w 6245352"/>
              <a:gd name="connsiteY0" fmla="*/ 0 h 4956048"/>
              <a:gd name="connsiteX1" fmla="*/ 6245352 w 6245352"/>
              <a:gd name="connsiteY1" fmla="*/ 0 h 4956048"/>
              <a:gd name="connsiteX2" fmla="*/ 6245352 w 6245352"/>
              <a:gd name="connsiteY2" fmla="*/ 4421439 h 4956048"/>
              <a:gd name="connsiteX3" fmla="*/ 5710743 w 6245352"/>
              <a:gd name="connsiteY3" fmla="*/ 4956048 h 4956048"/>
              <a:gd name="connsiteX4" fmla="*/ 0 w 6245352"/>
              <a:gd name="connsiteY4" fmla="*/ 4956048 h 4956048"/>
              <a:gd name="connsiteX5" fmla="*/ 0 w 6245352"/>
              <a:gd name="connsiteY5" fmla="*/ 534609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5352" h="4956048">
                <a:moveTo>
                  <a:pt x="534609" y="0"/>
                </a:moveTo>
                <a:lnTo>
                  <a:pt x="6245352" y="0"/>
                </a:lnTo>
                <a:lnTo>
                  <a:pt x="6245352" y="4421439"/>
                </a:lnTo>
                <a:lnTo>
                  <a:pt x="5710743" y="4956048"/>
                </a:lnTo>
                <a:lnTo>
                  <a:pt x="0" y="4956048"/>
                </a:lnTo>
                <a:lnTo>
                  <a:pt x="0" y="534609"/>
                </a:lnTo>
                <a:close/>
              </a:path>
            </a:pathLst>
          </a:custGeom>
        </p:spPr>
      </p:pic>
      <p:grpSp>
        <p:nvGrpSpPr>
          <p:cNvPr id="15" name="Group 14">
            <a:extLst>
              <a:ext uri="{FF2B5EF4-FFF2-40B4-BE49-F238E27FC236}">
                <a16:creationId xmlns:a16="http://schemas.microsoft.com/office/drawing/2014/main" id="{A779F34F-2960-4B81-BA08-445B6F6A0C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6" name="Straight Connector 15">
              <a:extLst>
                <a:ext uri="{FF2B5EF4-FFF2-40B4-BE49-F238E27FC236}">
                  <a16:creationId xmlns:a16="http://schemas.microsoft.com/office/drawing/2014/main" id="{10A57ACC-416F-4A5D-B7F7-DDA9886A3A6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26522B4F-50C4-4FCE-8AE2-3789D63ED33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2C3978FC-B5D1-42BE-B086-BC2A733D58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ACED99F1-340D-4970-8E66-3B28E927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0A54E39-63C0-4847-A766-C6B74FEB48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79C592D8-CD9D-48A4-926F-B8272306D807}"/>
              </a:ext>
            </a:extLst>
          </p:cNvPr>
          <p:cNvSpPr txBox="1"/>
          <p:nvPr/>
        </p:nvSpPr>
        <p:spPr>
          <a:xfrm>
            <a:off x="6434605" y="6657945"/>
            <a:ext cx="2709395"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3" tooltip="http://www.groundreport.com/they-are-just-kids/">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4" tooltip="https://creativecommons.org/licenses/by-nc/3.0/">
                  <a:extLst>
                    <a:ext uri="{A12FA001-AC4F-418D-AE19-62706E023703}">
                      <ahyp:hlinkClr xmlns:ahyp="http://schemas.microsoft.com/office/drawing/2018/hyperlinkcolor" val="tx"/>
                    </a:ext>
                  </a:extLst>
                </a:hlinkClick>
              </a:rPr>
              <a:t>CC BY-NC</a:t>
            </a:r>
            <a:endParaRPr lang="en-GB" sz="700" dirty="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0"/>
            <a:ext cx="6554867" cy="1524000"/>
          </a:xfrm>
        </p:spPr>
        <p:txBody>
          <a:bodyPr/>
          <a:lstStyle/>
          <a:p>
            <a:r>
              <a:rPr lang="en-GB" dirty="0"/>
              <a:t>Therapy referral information (3)</a:t>
            </a:r>
          </a:p>
        </p:txBody>
      </p:sp>
      <p:sp>
        <p:nvSpPr>
          <p:cNvPr id="3" name="Content Placeholder 2"/>
          <p:cNvSpPr>
            <a:spLocks noGrp="1"/>
          </p:cNvSpPr>
          <p:nvPr>
            <p:ph idx="1"/>
          </p:nvPr>
        </p:nvSpPr>
        <p:spPr>
          <a:xfrm>
            <a:off x="755576" y="2420888"/>
            <a:ext cx="6554867" cy="3767670"/>
          </a:xfrm>
        </p:spPr>
        <p:txBody>
          <a:bodyPr>
            <a:normAutofit fontScale="85000" lnSpcReduction="20000"/>
          </a:bodyPr>
          <a:lstStyle/>
          <a:p>
            <a:pPr>
              <a:lnSpc>
                <a:spcPct val="90000"/>
              </a:lnSpc>
            </a:pPr>
            <a:r>
              <a:rPr lang="en-GB" dirty="0"/>
              <a:t>Jordan is described as following the carer around the house and needs constant attention. He fights other children at school. The carer is worn out emotionally and physically by his behaviour  </a:t>
            </a:r>
          </a:p>
          <a:p>
            <a:pPr>
              <a:lnSpc>
                <a:spcPct val="90000"/>
              </a:lnSpc>
            </a:pPr>
            <a:r>
              <a:rPr lang="en-GB" dirty="0"/>
              <a:t>Amy is said to express little emotion towards her carers despite being in the foster placement for the past 10 months.  She is now walking and says a few words but never initiates any tactile behaviour with her carers.  However she will hug and kiss Tia and Jordan and laugh with them.  The carers both feel rejected by the toddler.</a:t>
            </a:r>
          </a:p>
          <a:p>
            <a:pPr>
              <a:lnSpc>
                <a:spcPct val="90000"/>
              </a:lnSpc>
            </a:pPr>
            <a:endParaRPr lang="en-GB" dirty="0"/>
          </a:p>
          <a:p>
            <a:pPr>
              <a:lnSpc>
                <a:spcPct val="90000"/>
              </a:lnSpc>
            </a:pPr>
            <a:r>
              <a:rPr lang="en-GB" dirty="0"/>
              <a:t>Social worker and carer have requested therapy for all three children to assess how the children are managing the trauma they have experienced.  The ultimate plan is to prepare the children for a new long term family in the near future.</a:t>
            </a:r>
          </a:p>
          <a:p>
            <a:endParaRPr lang="en-GB" dirty="0"/>
          </a:p>
        </p:txBody>
      </p:sp>
      <p:pic>
        <p:nvPicPr>
          <p:cNvPr id="4" name="Picture 3">
            <a:extLst>
              <a:ext uri="{FF2B5EF4-FFF2-40B4-BE49-F238E27FC236}">
                <a16:creationId xmlns:a16="http://schemas.microsoft.com/office/drawing/2014/main" id="{D7F6362D-06B5-4AB4-B7F9-E48F50EBF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44208" y="0"/>
            <a:ext cx="2388831" cy="2388831"/>
          </a:xfrm>
          <a:prstGeom prst="rect">
            <a:avLst/>
          </a:prstGeom>
          <a:effectLst>
            <a:innerShdw blurRad="57150" dist="38100" dir="14460000">
              <a:prstClr val="black">
                <a:alpha val="70000"/>
              </a:prstClr>
            </a:inn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E7F10-3190-4745-8BF9-CC72A6B1470A}"/>
              </a:ext>
            </a:extLst>
          </p:cNvPr>
          <p:cNvSpPr>
            <a:spLocks noGrp="1"/>
          </p:cNvSpPr>
          <p:nvPr>
            <p:ph type="title"/>
          </p:nvPr>
        </p:nvSpPr>
        <p:spPr>
          <a:xfrm>
            <a:off x="179512" y="188640"/>
            <a:ext cx="6554867" cy="1524000"/>
          </a:xfrm>
        </p:spPr>
        <p:txBody>
          <a:bodyPr/>
          <a:lstStyle/>
          <a:p>
            <a:r>
              <a:rPr lang="en-GB" dirty="0"/>
              <a:t>The Child’s Perspective on referral</a:t>
            </a:r>
          </a:p>
        </p:txBody>
      </p:sp>
      <p:sp>
        <p:nvSpPr>
          <p:cNvPr id="3" name="Content Placeholder 2">
            <a:extLst>
              <a:ext uri="{FF2B5EF4-FFF2-40B4-BE49-F238E27FC236}">
                <a16:creationId xmlns:a16="http://schemas.microsoft.com/office/drawing/2014/main" id="{601742D2-5BF1-4548-AF66-B62490A0C6E4}"/>
              </a:ext>
            </a:extLst>
          </p:cNvPr>
          <p:cNvSpPr>
            <a:spLocks noGrp="1"/>
          </p:cNvSpPr>
          <p:nvPr>
            <p:ph idx="1"/>
          </p:nvPr>
        </p:nvSpPr>
        <p:spPr/>
        <p:txBody>
          <a:bodyPr/>
          <a:lstStyle/>
          <a:p>
            <a:r>
              <a:rPr lang="en-GB" dirty="0"/>
              <a:t>The Child’s Story………</a:t>
            </a:r>
          </a:p>
        </p:txBody>
      </p:sp>
      <p:pic>
        <p:nvPicPr>
          <p:cNvPr id="1026" name="Picture 2" descr="C:\Users\Joy Stewart\AppData\Local\Microsoft\Windows\Temporary Internet Files\Content.IE5\8CLWR2LF\5191258-isolata-strada-asfaltata--3d-rendering[1].jpg"/>
          <p:cNvPicPr>
            <a:picLocks noChangeAspect="1" noChangeArrowheads="1"/>
          </p:cNvPicPr>
          <p:nvPr/>
        </p:nvPicPr>
        <p:blipFill>
          <a:blip r:embed="rId3" cstate="print"/>
          <a:srcRect/>
          <a:stretch>
            <a:fillRect/>
          </a:stretch>
        </p:blipFill>
        <p:spPr bwMode="auto">
          <a:xfrm>
            <a:off x="2267744" y="3356992"/>
            <a:ext cx="3810000" cy="2857500"/>
          </a:xfrm>
          <a:prstGeom prst="rect">
            <a:avLst/>
          </a:prstGeom>
          <a:noFill/>
          <a:ln>
            <a:solidFill>
              <a:schemeClr val="bg2">
                <a:lumMod val="60000"/>
                <a:lumOff val="40000"/>
              </a:schemeClr>
            </a:solidFill>
          </a:ln>
        </p:spPr>
      </p:pic>
    </p:spTree>
    <p:extLst>
      <p:ext uri="{BB962C8B-B14F-4D97-AF65-F5344CB8AC3E}">
        <p14:creationId xmlns:p14="http://schemas.microsoft.com/office/powerpoint/2010/main" val="20216181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1F73E2-DD66-49D3-A21B-E6C123558F6D}"/>
              </a:ext>
            </a:extLst>
          </p:cNvPr>
          <p:cNvSpPr>
            <a:spLocks noGrp="1"/>
          </p:cNvSpPr>
          <p:nvPr>
            <p:ph type="title"/>
          </p:nvPr>
        </p:nvSpPr>
        <p:spPr/>
        <p:txBody>
          <a:bodyPr/>
          <a:lstStyle/>
          <a:p>
            <a:r>
              <a:rPr lang="en-GB" dirty="0"/>
              <a:t>How the trauma Brain works…Video</a:t>
            </a:r>
          </a:p>
        </p:txBody>
      </p:sp>
      <p:sp>
        <p:nvSpPr>
          <p:cNvPr id="4" name="Content Placeholder 3">
            <a:extLst>
              <a:ext uri="{FF2B5EF4-FFF2-40B4-BE49-F238E27FC236}">
                <a16:creationId xmlns:a16="http://schemas.microsoft.com/office/drawing/2014/main" id="{589D2B41-F53D-4BDC-BD18-F95E2599FDDE}"/>
              </a:ext>
            </a:extLst>
          </p:cNvPr>
          <p:cNvSpPr>
            <a:spLocks noGrp="1"/>
          </p:cNvSpPr>
          <p:nvPr>
            <p:ph idx="1"/>
          </p:nvPr>
        </p:nvSpPr>
        <p:spPr>
          <a:xfrm>
            <a:off x="533400" y="533400"/>
            <a:ext cx="6554788" cy="3767138"/>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hlinkClick r:id="rId3"/>
              </a:rPr>
              <a:t>You Tube Van Der Kolk 24 Oct 2014 clip 2 minutes 50 secs</a:t>
            </a:r>
          </a:p>
          <a:p>
            <a:r>
              <a:rPr lang="en-GB" dirty="0">
                <a:hlinkClick r:id="rId3"/>
              </a:rPr>
              <a:t>Three Ways Trauma can change the brain</a:t>
            </a:r>
            <a:r>
              <a:rPr lang="en-GB" dirty="0"/>
              <a:t>V20an 019 </a:t>
            </a:r>
          </a:p>
          <a:p>
            <a:endParaRPr lang="en-GB" dirty="0"/>
          </a:p>
        </p:txBody>
      </p:sp>
    </p:spTree>
    <p:extLst>
      <p:ext uri="{BB962C8B-B14F-4D97-AF65-F5344CB8AC3E}">
        <p14:creationId xmlns:p14="http://schemas.microsoft.com/office/powerpoint/2010/main" val="93139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2936"/>
            <a:ext cx="7088267" cy="1080120"/>
          </a:xfrm>
        </p:spPr>
        <p:txBody>
          <a:bodyPr>
            <a:normAutofit/>
          </a:bodyPr>
          <a:lstStyle/>
          <a:p>
            <a:r>
              <a:rPr lang="en-GB" dirty="0"/>
              <a:t>BRAIN BASED TRAUMA</a:t>
            </a:r>
            <a:br>
              <a:rPr lang="en-GB" dirty="0"/>
            </a:b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2557" y="261886"/>
            <a:ext cx="3139323" cy="187097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4088" y="4103570"/>
            <a:ext cx="3590627" cy="2204645"/>
          </a:xfrm>
          <a:prstGeom prst="rect">
            <a:avLst/>
          </a:prstGeom>
        </p:spPr>
      </p:pic>
      <p:sp>
        <p:nvSpPr>
          <p:cNvPr id="5" name="Oval Callout 4"/>
          <p:cNvSpPr/>
          <p:nvPr/>
        </p:nvSpPr>
        <p:spPr>
          <a:xfrm>
            <a:off x="6516216" y="0"/>
            <a:ext cx="1944216" cy="3645024"/>
          </a:xfrm>
          <a:prstGeom prst="wedgeEllipseCallout">
            <a:avLst>
              <a:gd name="adj1" fmla="val -288408"/>
              <a:gd name="adj2" fmla="val -16202"/>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rPr>
              <a:t>Emotional Centre</a:t>
            </a:r>
          </a:p>
          <a:p>
            <a:pPr algn="ctr"/>
            <a:r>
              <a:rPr lang="en-GB" dirty="0">
                <a:solidFill>
                  <a:schemeClr val="bg2"/>
                </a:solidFill>
              </a:rPr>
              <a:t>This part of the brain forms earliest and depends on carers to co regulate</a:t>
            </a:r>
          </a:p>
        </p:txBody>
      </p:sp>
      <p:sp>
        <p:nvSpPr>
          <p:cNvPr id="7" name="Oval Callout 6"/>
          <p:cNvSpPr/>
          <p:nvPr/>
        </p:nvSpPr>
        <p:spPr>
          <a:xfrm>
            <a:off x="0" y="3933056"/>
            <a:ext cx="3491880" cy="2376264"/>
          </a:xfrm>
          <a:prstGeom prst="wedgeEllipseCallout">
            <a:avLst>
              <a:gd name="adj1" fmla="val 132756"/>
              <a:gd name="adj2" fmla="val -2038"/>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rPr>
              <a:t>Cortex </a:t>
            </a:r>
          </a:p>
          <a:p>
            <a:pPr algn="ctr"/>
            <a:r>
              <a:rPr lang="en-GB" dirty="0">
                <a:solidFill>
                  <a:schemeClr val="bg2"/>
                </a:solidFill>
              </a:rPr>
              <a:t>the logical, thinking enabling part of the brain helps us to manage </a:t>
            </a:r>
            <a:r>
              <a:rPr lang="en-GB">
                <a:solidFill>
                  <a:schemeClr val="bg2"/>
                </a:solidFill>
              </a:rPr>
              <a:t>our feelings and </a:t>
            </a:r>
            <a:r>
              <a:rPr lang="en-GB" dirty="0">
                <a:solidFill>
                  <a:schemeClr val="bg2"/>
                </a:solidFill>
              </a:rPr>
              <a:t>forms fully around 3 years of age</a:t>
            </a:r>
          </a:p>
        </p:txBody>
      </p:sp>
    </p:spTree>
    <p:extLst>
      <p:ext uri="{BB962C8B-B14F-4D97-AF65-F5344CB8AC3E}">
        <p14:creationId xmlns:p14="http://schemas.microsoft.com/office/powerpoint/2010/main" val="2700193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616" y="260648"/>
            <a:ext cx="5972651" cy="1008112"/>
          </a:xfrm>
        </p:spPr>
        <p:txBody>
          <a:bodyPr>
            <a:normAutofit fontScale="90000"/>
          </a:bodyPr>
          <a:lstStyle/>
          <a:p>
            <a:r>
              <a:rPr lang="en-GB" dirty="0"/>
              <a:t>TIA</a:t>
            </a:r>
            <a:br>
              <a:rPr lang="en-GB" dirty="0"/>
            </a:br>
            <a:r>
              <a:rPr lang="en-GB" dirty="0"/>
              <a:t>Hypothesizing The Trauma </a:t>
            </a:r>
          </a:p>
        </p:txBody>
      </p:sp>
      <p:sp>
        <p:nvSpPr>
          <p:cNvPr id="3" name="Content Placeholder 2"/>
          <p:cNvSpPr>
            <a:spLocks noGrp="1"/>
          </p:cNvSpPr>
          <p:nvPr>
            <p:ph idx="1"/>
          </p:nvPr>
        </p:nvSpPr>
        <p:spPr>
          <a:xfrm>
            <a:off x="827584" y="1700808"/>
            <a:ext cx="6260683" cy="4248472"/>
          </a:xfrm>
        </p:spPr>
        <p:txBody>
          <a:bodyPr>
            <a:normAutofit fontScale="70000" lnSpcReduction="20000"/>
          </a:bodyPr>
          <a:lstStyle/>
          <a:p>
            <a:r>
              <a:rPr lang="en-GB" dirty="0"/>
              <a:t>In terms of a trauma experience and brain impact let’s look at what might be happening for each child physically and emotionally……….</a:t>
            </a:r>
          </a:p>
          <a:p>
            <a:endParaRPr lang="en-GB" dirty="0"/>
          </a:p>
          <a:p>
            <a:r>
              <a:rPr lang="en-GB" dirty="0"/>
              <a:t>Tia has experienced  physical harm during DV incidents, coupled with the emotional impact of witnessing mum hurt and feeling powerless to intervene successfully and stop Dad.  What can we hypotheses about her brain activity during the DV incidents and any legacy upon her in the here and now?</a:t>
            </a:r>
          </a:p>
          <a:p>
            <a:endParaRPr lang="en-GB" dirty="0"/>
          </a:p>
          <a:p>
            <a:r>
              <a:rPr lang="en-GB" dirty="0"/>
              <a:t>Attachment -  Shield of shame ...mistrust high.... Insecure attachment style (avoidant ?) more likely to develop as a response to inconsistent care giving from main carers. </a:t>
            </a:r>
          </a:p>
          <a:p>
            <a:r>
              <a:rPr lang="en-GB" dirty="0"/>
              <a:t>Brain on high alert due to DV incidents within the home, therefore hypervigilant to danger and sensory responses heightened – amygdala functions in “on” position more regularly than other children of the same age due to a  need to protect self and others therefore heightened awareness of potential danger to mum, siblings and possibly other people such as peers. </a:t>
            </a:r>
          </a:p>
          <a:p>
            <a:endParaRPr lang="en-GB"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64288" y="404664"/>
            <a:ext cx="1735926" cy="1418655"/>
          </a:xfrm>
          <a:prstGeom prst="rect">
            <a:avLst/>
          </a:prstGeom>
        </p:spPr>
      </p:pic>
    </p:spTree>
    <p:extLst>
      <p:ext uri="{BB962C8B-B14F-4D97-AF65-F5344CB8AC3E}">
        <p14:creationId xmlns:p14="http://schemas.microsoft.com/office/powerpoint/2010/main" val="73002644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60648"/>
            <a:ext cx="6404699" cy="1152128"/>
          </a:xfrm>
        </p:spPr>
        <p:txBody>
          <a:bodyPr/>
          <a:lstStyle/>
          <a:p>
            <a:r>
              <a:rPr lang="en-GB" dirty="0"/>
              <a:t>Jordan</a:t>
            </a:r>
          </a:p>
        </p:txBody>
      </p:sp>
      <p:sp>
        <p:nvSpPr>
          <p:cNvPr id="3" name="Content Placeholder 2"/>
          <p:cNvSpPr>
            <a:spLocks noGrp="1"/>
          </p:cNvSpPr>
          <p:nvPr>
            <p:ph idx="1"/>
          </p:nvPr>
        </p:nvSpPr>
        <p:spPr>
          <a:xfrm>
            <a:off x="683568" y="1700808"/>
            <a:ext cx="6404699" cy="3744416"/>
          </a:xfrm>
        </p:spPr>
        <p:txBody>
          <a:bodyPr>
            <a:normAutofit fontScale="85000" lnSpcReduction="20000"/>
          </a:bodyPr>
          <a:lstStyle/>
          <a:p>
            <a:r>
              <a:rPr lang="en-GB" dirty="0"/>
              <a:t>Jordan- heightened fear response to Dad, witnessing his father harm his older sister recognising that his dad is also  one of his main carers therefore what would attachment theory tell us abut this relationship and trauma response impact?</a:t>
            </a:r>
          </a:p>
          <a:p>
            <a:r>
              <a:rPr lang="en-GB" dirty="0"/>
              <a:t>Attachment – insecure style would be dominant and there are indicators of fear in his clingy behaviour towards his carer.  He has to ensure his carer is in his sight and that he is in her sight.  Fear leads to an increased sense of the need to control. (Dan Hughes –2012)</a:t>
            </a:r>
          </a:p>
          <a:p>
            <a:r>
              <a:rPr lang="en-GB" dirty="0"/>
              <a:t>Attachment between siblings – positive indicators for the sibling group, strongest relationship likely to be with his two siblings</a:t>
            </a:r>
          </a:p>
          <a:p>
            <a:r>
              <a:rPr lang="en-GB" dirty="0"/>
              <a:t>Brain – amygdala functioning on high alert……the need for calming amygdala and bringing cortex online.</a:t>
            </a:r>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404664"/>
            <a:ext cx="1735926" cy="1418655"/>
          </a:xfrm>
          <a:prstGeom prst="rect">
            <a:avLst/>
          </a:prstGeom>
        </p:spPr>
      </p:pic>
    </p:spTree>
    <p:extLst>
      <p:ext uri="{BB962C8B-B14F-4D97-AF65-F5344CB8AC3E}">
        <p14:creationId xmlns:p14="http://schemas.microsoft.com/office/powerpoint/2010/main" val="235978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88640"/>
            <a:ext cx="6404699" cy="864096"/>
          </a:xfrm>
        </p:spPr>
        <p:txBody>
          <a:bodyPr/>
          <a:lstStyle/>
          <a:p>
            <a:r>
              <a:rPr lang="en-GB" dirty="0"/>
              <a:t>AMY</a:t>
            </a:r>
          </a:p>
        </p:txBody>
      </p:sp>
      <p:sp>
        <p:nvSpPr>
          <p:cNvPr id="3" name="Content Placeholder 2"/>
          <p:cNvSpPr>
            <a:spLocks noGrp="1"/>
          </p:cNvSpPr>
          <p:nvPr>
            <p:ph idx="1"/>
          </p:nvPr>
        </p:nvSpPr>
        <p:spPr>
          <a:xfrm>
            <a:off x="539552" y="1556792"/>
            <a:ext cx="6548715" cy="4320480"/>
          </a:xfrm>
        </p:spPr>
        <p:txBody>
          <a:bodyPr>
            <a:normAutofit fontScale="70000" lnSpcReduction="20000"/>
          </a:bodyPr>
          <a:lstStyle/>
          <a:p>
            <a:r>
              <a:rPr lang="en-GB" dirty="0"/>
              <a:t>Amy- just learning to speak (pre verbal) when removed from parents but seeing and hearing sounds of fear and terror around her (possibly also while in the womb).  Amy has also been placed in physical danger, there are signs of neglectful parenting and lack of stimulation, emotionally unavailable parents due to substance misuse – therefore what about her likely attachment style?</a:t>
            </a:r>
          </a:p>
          <a:p>
            <a:endParaRPr lang="en-GB" dirty="0"/>
          </a:p>
          <a:p>
            <a:r>
              <a:rPr lang="en-GB" dirty="0"/>
              <a:t>Attachment- she had consistent care from siblings therefore a more secure attachment relationship, inconsistent responses from main carers therefore an insecure style attachment towards parent figures, coupled with ages and stages of development expected would be co- regulating with carers, stimulation, physical growth, learning who are your family and discriminating between strangers type of behaviour towards people unknown</a:t>
            </a:r>
          </a:p>
          <a:p>
            <a:r>
              <a:rPr lang="en-GB" dirty="0"/>
              <a:t>Brain – amygdala formed, cortex not formed fully until aged around 3 years….speech development, lack of stimulation, becoming stuck emotionally….early sense of self and others…..</a:t>
            </a:r>
          </a:p>
          <a:p>
            <a:endParaRPr lang="en-GB" dirty="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4288" y="404664"/>
            <a:ext cx="1735926" cy="1418655"/>
          </a:xfrm>
          <a:prstGeom prst="rect">
            <a:avLst/>
          </a:prstGeom>
        </p:spPr>
      </p:pic>
    </p:spTree>
    <p:extLst>
      <p:ext uri="{BB962C8B-B14F-4D97-AF65-F5344CB8AC3E}">
        <p14:creationId xmlns:p14="http://schemas.microsoft.com/office/powerpoint/2010/main" val="215843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116632"/>
            <a:ext cx="6554867" cy="1656184"/>
          </a:xfrm>
        </p:spPr>
        <p:txBody>
          <a:bodyPr/>
          <a:lstStyle/>
          <a:p>
            <a:r>
              <a:rPr lang="en-GB" dirty="0"/>
              <a:t>Care system as part of the therapy</a:t>
            </a:r>
          </a:p>
        </p:txBody>
      </p:sp>
      <p:sp>
        <p:nvSpPr>
          <p:cNvPr id="7" name="Content Placeholder 6"/>
          <p:cNvSpPr>
            <a:spLocks noGrp="1"/>
          </p:cNvSpPr>
          <p:nvPr>
            <p:ph idx="1"/>
          </p:nvPr>
        </p:nvSpPr>
        <p:spPr>
          <a:xfrm rot="10800000" flipV="1">
            <a:off x="755576" y="1916832"/>
            <a:ext cx="6332690" cy="4320480"/>
          </a:xfrm>
        </p:spPr>
        <p:txBody>
          <a:bodyPr>
            <a:normAutofit/>
          </a:bodyPr>
          <a:lstStyle/>
          <a:p>
            <a:r>
              <a:rPr lang="en-GB" dirty="0"/>
              <a:t>Therapist starting point is ........</a:t>
            </a:r>
          </a:p>
          <a:p>
            <a:endParaRPr lang="en-GB" dirty="0"/>
          </a:p>
          <a:p>
            <a:r>
              <a:rPr lang="en-GB" dirty="0"/>
              <a:t>The fact a child is in care means a therapist has to negotiate a specific legal system which differs to family court proceedings or divorce and parental separation. </a:t>
            </a:r>
          </a:p>
          <a:p>
            <a:r>
              <a:rPr lang="en-GB" dirty="0"/>
              <a:t>Care system can either support or impinge upon a child’s resilience and subsequent therapy, depending partly upon professionals involved and circumstances. </a:t>
            </a:r>
          </a:p>
          <a:p>
            <a:endParaRPr lang="en-GB"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272" y="260648"/>
            <a:ext cx="1800200" cy="1795011"/>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8F1EF17D-1B70-428C-8A8A-A2C5B390E1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32" name="Straight Connector 31">
              <a:extLst>
                <a:ext uri="{FF2B5EF4-FFF2-40B4-BE49-F238E27FC236}">
                  <a16:creationId xmlns:a16="http://schemas.microsoft.com/office/drawing/2014/main" id="{12FAEDF3-CEC8-4BF6-8EA7-4079C471838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398DB8F4-CD77-4FCC-8544-ADE8B478C1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22202DFE-039D-48E4-8536-FA30F248947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81F05E26-510E-4164-83C7-28E4FE9D7E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E632161A-50D4-4D96-887A-98FC920931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38" name="Rectangle 37">
            <a:extLst>
              <a:ext uri="{FF2B5EF4-FFF2-40B4-BE49-F238E27FC236}">
                <a16:creationId xmlns:a16="http://schemas.microsoft.com/office/drawing/2014/main" id="{B9403C7F-76AE-4587-92A2-D4E41EBE6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p:cNvSpPr>
            <a:spLocks noGrp="1"/>
          </p:cNvSpPr>
          <p:nvPr>
            <p:ph type="title"/>
          </p:nvPr>
        </p:nvSpPr>
        <p:spPr>
          <a:xfrm>
            <a:off x="2983934" y="4487332"/>
            <a:ext cx="4220368" cy="1507067"/>
          </a:xfrm>
        </p:spPr>
        <p:txBody>
          <a:bodyPr vert="horz" lIns="91440" tIns="45720" rIns="91440" bIns="45720" rtlCol="0" anchor="ctr">
            <a:normAutofit/>
          </a:bodyPr>
          <a:lstStyle/>
          <a:p>
            <a:r>
              <a:rPr lang="en-US" sz="3600" dirty="0"/>
              <a:t>Care system</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30573" r="31128"/>
          <a:stretch/>
        </p:blipFill>
        <p:spPr>
          <a:xfrm>
            <a:off x="623" y="10"/>
            <a:ext cx="2626519" cy="6857990"/>
          </a:xfrm>
          <a:prstGeom prst="rect">
            <a:avLst/>
          </a:prstGeom>
          <a:effectLst>
            <a:innerShdw blurRad="57150" dist="38100" dir="14460000">
              <a:prstClr val="black">
                <a:alpha val="70000"/>
              </a:prstClr>
            </a:innerShdw>
          </a:effectLst>
        </p:spPr>
      </p:pic>
      <p:grpSp>
        <p:nvGrpSpPr>
          <p:cNvPr id="40" name="Group 39">
            <a:extLst>
              <a:ext uri="{FF2B5EF4-FFF2-40B4-BE49-F238E27FC236}">
                <a16:creationId xmlns:a16="http://schemas.microsoft.com/office/drawing/2014/main" id="{D6C71778-3DDA-4748-AEBB-2A4B7501632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41" name="Straight Connector 40">
              <a:extLst>
                <a:ext uri="{FF2B5EF4-FFF2-40B4-BE49-F238E27FC236}">
                  <a16:creationId xmlns:a16="http://schemas.microsoft.com/office/drawing/2014/main" id="{BA1F5C7D-5183-424E-BD72-BBFC59C5A2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B848F76E-D8DE-4826-901B-4E4090240E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FAE84420-E672-4A16-8384-42BDDC4A96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044D91EB-FA8D-4FD3-88F8-053F9962BD4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756B711F-46BD-4789-926C-CF2F01F71D6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graphicFrame>
        <p:nvGraphicFramePr>
          <p:cNvPr id="3" name="Content Placeholder 2">
            <a:extLst>
              <a:ext uri="{FF2B5EF4-FFF2-40B4-BE49-F238E27FC236}">
                <a16:creationId xmlns:a16="http://schemas.microsoft.com/office/drawing/2014/main" id="{5EF6B4E4-EAF3-4947-8247-F8A202195446}"/>
              </a:ext>
            </a:extLst>
          </p:cNvPr>
          <p:cNvGraphicFramePr>
            <a:graphicFrameLocks noGrp="1"/>
          </p:cNvGraphicFramePr>
          <p:nvPr>
            <p:ph idx="4294967295"/>
            <p:extLst>
              <p:ext uri="{D42A27DB-BD31-4B8C-83A1-F6EECF244321}">
                <p14:modId xmlns:p14="http://schemas.microsoft.com/office/powerpoint/2010/main" val="1456116996"/>
              </p:ext>
            </p:extLst>
          </p:nvPr>
        </p:nvGraphicFramePr>
        <p:xfrm>
          <a:off x="2913459" y="685800"/>
          <a:ext cx="4969554" cy="36152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0248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2AEFDA-C291-4E43-9B81-6B2C149FCC3D}"/>
              </a:ext>
            </a:extLst>
          </p:cNvPr>
          <p:cNvSpPr>
            <a:spLocks noGrp="1"/>
          </p:cNvSpPr>
          <p:nvPr>
            <p:ph type="title"/>
          </p:nvPr>
        </p:nvSpPr>
        <p:spPr>
          <a:xfrm>
            <a:off x="611560" y="-171400"/>
            <a:ext cx="6198840" cy="1524000"/>
          </a:xfrm>
        </p:spPr>
        <p:txBody>
          <a:bodyPr/>
          <a:lstStyle/>
          <a:p>
            <a:r>
              <a:rPr lang="en-GB" dirty="0"/>
              <a:t>Transition during therapy</a:t>
            </a:r>
          </a:p>
        </p:txBody>
      </p:sp>
      <p:sp>
        <p:nvSpPr>
          <p:cNvPr id="6" name="Content Placeholder 5">
            <a:extLst>
              <a:ext uri="{FF2B5EF4-FFF2-40B4-BE49-F238E27FC236}">
                <a16:creationId xmlns:a16="http://schemas.microsoft.com/office/drawing/2014/main" id="{14F897E9-0D27-41BC-8188-2D546812F74B}"/>
              </a:ext>
            </a:extLst>
          </p:cNvPr>
          <p:cNvSpPr>
            <a:spLocks noGrp="1"/>
          </p:cNvSpPr>
          <p:nvPr>
            <p:ph idx="1"/>
          </p:nvPr>
        </p:nvSpPr>
        <p:spPr>
          <a:xfrm>
            <a:off x="755576" y="1556792"/>
            <a:ext cx="6332691" cy="4248472"/>
          </a:xfrm>
        </p:spPr>
        <p:txBody>
          <a:bodyPr>
            <a:normAutofit fontScale="92500" lnSpcReduction="10000"/>
          </a:bodyPr>
          <a:lstStyle/>
          <a:p>
            <a:r>
              <a:rPr lang="en-GB" b="1" dirty="0"/>
              <a:t>Planned Moves</a:t>
            </a:r>
            <a:r>
              <a:rPr lang="en-GB" dirty="0"/>
              <a:t> -Therapists working with children in care need to be aware that the child e.g. Tia and Jordan and Amy may be in transition soon after work commences. In our case study we know that the present placement is short term (10 months to date and the children will move on as part of permanency planning)  </a:t>
            </a:r>
          </a:p>
          <a:p>
            <a:r>
              <a:rPr lang="en-GB" b="1" dirty="0"/>
              <a:t>Disruptions</a:t>
            </a:r>
            <a:r>
              <a:rPr lang="en-GB" dirty="0"/>
              <a:t> - However for some children the move is a consequence of other factors such as disruption and carers giving unexpected notice of 28 days leading to a hurried search for new carers.  Therefore in such circumstances the security of basic human needs (</a:t>
            </a:r>
            <a:r>
              <a:rPr lang="en-GB" dirty="0">
                <a:solidFill>
                  <a:srgbClr val="FF0000"/>
                </a:solidFill>
              </a:rPr>
              <a:t>Maslow 1943)</a:t>
            </a:r>
            <a:r>
              <a:rPr lang="en-GB" dirty="0"/>
              <a:t> i.e. a permanent home is non existent</a:t>
            </a:r>
          </a:p>
          <a:p>
            <a:endParaRPr lang="en-GB" dirty="0"/>
          </a:p>
        </p:txBody>
      </p:sp>
    </p:spTree>
    <p:extLst>
      <p:ext uri="{BB962C8B-B14F-4D97-AF65-F5344CB8AC3E}">
        <p14:creationId xmlns:p14="http://schemas.microsoft.com/office/powerpoint/2010/main" val="1407032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ADDD09E-8094-4188-9090-C1C7840FE7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63085" y="4487332"/>
            <a:ext cx="3153752" cy="1507067"/>
          </a:xfrm>
        </p:spPr>
        <p:txBody>
          <a:bodyPr>
            <a:normAutofit/>
          </a:bodyPr>
          <a:lstStyle/>
          <a:p>
            <a:r>
              <a:rPr lang="en-GB" sz="2800" dirty="0"/>
              <a:t>Aims &amp; Objectives</a:t>
            </a:r>
          </a:p>
        </p:txBody>
      </p:sp>
      <p:sp>
        <p:nvSpPr>
          <p:cNvPr id="15" name="Snip Diagonal Corner Rectangle 24">
            <a:extLst>
              <a:ext uri="{FF2B5EF4-FFF2-40B4-BE49-F238E27FC236}">
                <a16:creationId xmlns:a16="http://schemas.microsoft.com/office/drawing/2014/main" id="{C58F6CE0-025D-40A5-AEF1-00954E3F98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3852116" cy="5286838"/>
          </a:xfrm>
          <a:prstGeom prst="snip2DiagRect">
            <a:avLst>
              <a:gd name="adj1" fmla="val 9954"/>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a:extLst>
              <a:ext uri="{FF2B5EF4-FFF2-40B4-BE49-F238E27FC236}">
                <a16:creationId xmlns:a16="http://schemas.microsoft.com/office/drawing/2014/main" id="{BC285BA8-FF15-40A4-8E5A-4D1CC8AC8E8F}"/>
              </a:ext>
            </a:extLst>
          </p:cNvPr>
          <p:cNvPicPr>
            <a:picLocks noChangeAspect="1"/>
          </p:cNvPicPr>
          <p:nvPr/>
        </p:nvPicPr>
        <p:blipFill rotWithShape="1">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3088" r="14125" b="-1"/>
          <a:stretch/>
        </p:blipFill>
        <p:spPr>
          <a:xfrm>
            <a:off x="597903" y="786117"/>
            <a:ext cx="3607308" cy="4956048"/>
          </a:xfrm>
          <a:custGeom>
            <a:avLst/>
            <a:gdLst>
              <a:gd name="connsiteX0" fmla="*/ 478762 w 4809744"/>
              <a:gd name="connsiteY0" fmla="*/ 0 h 4956048"/>
              <a:gd name="connsiteX1" fmla="*/ 4809744 w 4809744"/>
              <a:gd name="connsiteY1" fmla="*/ 0 h 4956048"/>
              <a:gd name="connsiteX2" fmla="*/ 4809744 w 4809744"/>
              <a:gd name="connsiteY2" fmla="*/ 4477286 h 4956048"/>
              <a:gd name="connsiteX3" fmla="*/ 4330982 w 4809744"/>
              <a:gd name="connsiteY3" fmla="*/ 4956048 h 4956048"/>
              <a:gd name="connsiteX4" fmla="*/ 0 w 4809744"/>
              <a:gd name="connsiteY4" fmla="*/ 4956048 h 4956048"/>
              <a:gd name="connsiteX5" fmla="*/ 0 w 4809744"/>
              <a:gd name="connsiteY5" fmla="*/ 478762 h 4956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09744" h="4956048">
                <a:moveTo>
                  <a:pt x="478762" y="0"/>
                </a:moveTo>
                <a:lnTo>
                  <a:pt x="4809744" y="0"/>
                </a:lnTo>
                <a:lnTo>
                  <a:pt x="4809744" y="4477286"/>
                </a:lnTo>
                <a:lnTo>
                  <a:pt x="4330982" y="4956048"/>
                </a:lnTo>
                <a:lnTo>
                  <a:pt x="0" y="4956048"/>
                </a:lnTo>
                <a:lnTo>
                  <a:pt x="0" y="478762"/>
                </a:lnTo>
                <a:close/>
              </a:path>
            </a:pathLst>
          </a:custGeom>
        </p:spPr>
      </p:pic>
      <p:sp>
        <p:nvSpPr>
          <p:cNvPr id="10" name="Content Placeholder 9">
            <a:extLst>
              <a:ext uri="{FF2B5EF4-FFF2-40B4-BE49-F238E27FC236}">
                <a16:creationId xmlns:a16="http://schemas.microsoft.com/office/drawing/2014/main" id="{74430FED-A389-4AA9-86FA-5B71EC05BDBF}"/>
              </a:ext>
            </a:extLst>
          </p:cNvPr>
          <p:cNvSpPr>
            <a:spLocks noGrp="1"/>
          </p:cNvSpPr>
          <p:nvPr>
            <p:ph idx="1"/>
          </p:nvPr>
        </p:nvSpPr>
        <p:spPr>
          <a:xfrm>
            <a:off x="4571998" y="685800"/>
            <a:ext cx="3614740" cy="3615267"/>
          </a:xfrm>
        </p:spPr>
        <p:txBody>
          <a:bodyPr>
            <a:normAutofit/>
          </a:bodyPr>
          <a:lstStyle/>
          <a:p>
            <a:r>
              <a:rPr lang="en-US" sz="1600" dirty="0"/>
              <a:t>To consider how trauma and attachment intersect and impact upon the resilience of children in care.</a:t>
            </a:r>
          </a:p>
          <a:p>
            <a:r>
              <a:rPr lang="en-US" sz="1600" dirty="0"/>
              <a:t>To explore the role of resilience within therapy provided to children in care.</a:t>
            </a:r>
          </a:p>
          <a:p>
            <a:r>
              <a:rPr lang="en-US" sz="1600" dirty="0"/>
              <a:t>To consider how we work with foster carers and children in care.</a:t>
            </a:r>
          </a:p>
        </p:txBody>
      </p:sp>
      <p:grpSp>
        <p:nvGrpSpPr>
          <p:cNvPr id="17" name="Group 16">
            <a:extLst>
              <a:ext uri="{FF2B5EF4-FFF2-40B4-BE49-F238E27FC236}">
                <a16:creationId xmlns:a16="http://schemas.microsoft.com/office/drawing/2014/main" id="{D8025A22-9C86-4108-A289-BD5650A8EA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8" name="Straight Connector 17">
              <a:extLst>
                <a:ext uri="{FF2B5EF4-FFF2-40B4-BE49-F238E27FC236}">
                  <a16:creationId xmlns:a16="http://schemas.microsoft.com/office/drawing/2014/main" id="{59A3623F-EF59-4F0B-9030-79CB7F9950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9EBD0F53-A43D-414A-8653-E9F1D361034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908661C0-6128-4F64-8EDF-2D73D5F4764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8AFEF08-AFBA-4125-B170-D3EB3E11DB6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A0E13BF-B4CA-4B20-A5DD-50ABBAEC7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 name="TextBox 5">
            <a:extLst>
              <a:ext uri="{FF2B5EF4-FFF2-40B4-BE49-F238E27FC236}">
                <a16:creationId xmlns:a16="http://schemas.microsoft.com/office/drawing/2014/main" id="{974035EA-7E29-4499-B7CD-3A08619B12B2}"/>
              </a:ext>
            </a:extLst>
          </p:cNvPr>
          <p:cNvSpPr txBox="1"/>
          <p:nvPr/>
        </p:nvSpPr>
        <p:spPr>
          <a:xfrm>
            <a:off x="6271098" y="6657945"/>
            <a:ext cx="2872902" cy="200055"/>
          </a:xfrm>
          <a:prstGeom prst="rect">
            <a:avLst/>
          </a:prstGeom>
          <a:solidFill>
            <a:srgbClr val="000000"/>
          </a:solidFill>
        </p:spPr>
        <p:txBody>
          <a:bodyPr wrap="none" rtlCol="0">
            <a:spAutoFit/>
          </a:bodyPr>
          <a:lstStyle/>
          <a:p>
            <a:pPr algn="r">
              <a:spcAft>
                <a:spcPts val="600"/>
              </a:spcAft>
            </a:pPr>
            <a:r>
              <a:rPr lang="en-GB" sz="700" dirty="0">
                <a:solidFill>
                  <a:srgbClr val="FFFFFF"/>
                </a:solidFill>
                <a:hlinkClick r:id="rId3" tooltip="http://e2kplanet.blogspot.com/2009/06/directions-icon-3.html">
                  <a:extLst>
                    <a:ext uri="{A12FA001-AC4F-418D-AE19-62706E023703}">
                      <ahyp:hlinkClr xmlns:ahyp="http://schemas.microsoft.com/office/drawing/2018/hyperlinkcolor" val="tx"/>
                    </a:ext>
                  </a:extLst>
                </a:hlinkClick>
              </a:rPr>
              <a:t>This Photo</a:t>
            </a:r>
            <a:r>
              <a:rPr lang="en-GB" sz="700" dirty="0">
                <a:solidFill>
                  <a:srgbClr val="FFFFFF"/>
                </a:solidFill>
              </a:rPr>
              <a:t> by Unknown Author is licensed under </a:t>
            </a:r>
            <a:r>
              <a:rPr lang="en-GB" sz="700" dirty="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GB" sz="700"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D336D3-CA0E-446C-9DDB-767DCE946C72}"/>
              </a:ext>
            </a:extLst>
          </p:cNvPr>
          <p:cNvSpPr>
            <a:spLocks noGrp="1"/>
          </p:cNvSpPr>
          <p:nvPr>
            <p:ph type="title"/>
          </p:nvPr>
        </p:nvSpPr>
        <p:spPr>
          <a:xfrm>
            <a:off x="1331640" y="116632"/>
            <a:ext cx="5756627" cy="1584176"/>
          </a:xfrm>
        </p:spPr>
        <p:txBody>
          <a:bodyPr/>
          <a:lstStyle/>
          <a:p>
            <a:r>
              <a:rPr lang="en-GB" dirty="0"/>
              <a:t>Context of the therapy</a:t>
            </a:r>
          </a:p>
        </p:txBody>
      </p:sp>
      <p:sp>
        <p:nvSpPr>
          <p:cNvPr id="3" name="Content Placeholder 2">
            <a:extLst>
              <a:ext uri="{FF2B5EF4-FFF2-40B4-BE49-F238E27FC236}">
                <a16:creationId xmlns:a16="http://schemas.microsoft.com/office/drawing/2014/main" id="{411FD302-B0E5-49FB-B492-3382BA3A2F81}"/>
              </a:ext>
            </a:extLst>
          </p:cNvPr>
          <p:cNvSpPr>
            <a:spLocks noGrp="1"/>
          </p:cNvSpPr>
          <p:nvPr>
            <p:ph idx="1"/>
          </p:nvPr>
        </p:nvSpPr>
        <p:spPr>
          <a:xfrm>
            <a:off x="755576" y="1628800"/>
            <a:ext cx="6332691" cy="4248472"/>
          </a:xfrm>
        </p:spPr>
        <p:txBody>
          <a:bodyPr>
            <a:normAutofit/>
          </a:bodyPr>
          <a:lstStyle/>
          <a:p>
            <a:r>
              <a:rPr lang="en-GB" dirty="0"/>
              <a:t>Child may be separated from siblings into a new placement due to the demanding competing needs of the children, the availability of skilled and experienced carers etc....</a:t>
            </a:r>
          </a:p>
          <a:p>
            <a:r>
              <a:rPr lang="en-GB" dirty="0"/>
              <a:t>The Counsellor becomes part of the system – in terms of  attending care reviews, encountering the impact of contact with birth family upon the children and negotiating and holding clear confidentiality boundaries versus expectations of the social worker/system in terms of information sharing</a:t>
            </a:r>
          </a:p>
          <a:p>
            <a:endParaRPr lang="en-GB" dirty="0"/>
          </a:p>
        </p:txBody>
      </p:sp>
    </p:spTree>
    <p:extLst>
      <p:ext uri="{BB962C8B-B14F-4D97-AF65-F5344CB8AC3E}">
        <p14:creationId xmlns:p14="http://schemas.microsoft.com/office/powerpoint/2010/main" val="26158039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Working to promote resilience</a:t>
            </a:r>
          </a:p>
        </p:txBody>
      </p:sp>
      <p:sp>
        <p:nvSpPr>
          <p:cNvPr id="5" name="Text Placeholder 4"/>
          <p:cNvSpPr>
            <a:spLocks noGrp="1"/>
          </p:cNvSpPr>
          <p:nvPr>
            <p:ph type="body" sz="half" idx="2"/>
          </p:nvPr>
        </p:nvSpPr>
        <p:spPr>
          <a:xfrm>
            <a:off x="4496027" y="2743200"/>
            <a:ext cx="3564223" cy="2630016"/>
          </a:xfrm>
        </p:spPr>
        <p:txBody>
          <a:bodyPr>
            <a:normAutofit fontScale="62500" lnSpcReduction="20000"/>
          </a:bodyPr>
          <a:lstStyle/>
          <a:p>
            <a:r>
              <a:rPr lang="en-GB" dirty="0"/>
              <a:t>Connectedness </a:t>
            </a:r>
          </a:p>
          <a:p>
            <a:endParaRPr lang="en-GB" dirty="0"/>
          </a:p>
          <a:p>
            <a:r>
              <a:rPr lang="en-GB" dirty="0"/>
              <a:t>Regulation</a:t>
            </a:r>
          </a:p>
          <a:p>
            <a:endParaRPr lang="en-GB" dirty="0"/>
          </a:p>
          <a:p>
            <a:r>
              <a:rPr lang="en-GB" dirty="0"/>
              <a:t>Integration</a:t>
            </a:r>
          </a:p>
          <a:p>
            <a:endParaRPr lang="en-GB" dirty="0"/>
          </a:p>
          <a:p>
            <a:endParaRPr lang="en-GB" dirty="0"/>
          </a:p>
          <a:p>
            <a:endParaRPr lang="en-GB" dirty="0"/>
          </a:p>
          <a:p>
            <a:endParaRPr lang="en-GB" dirty="0"/>
          </a:p>
          <a:p>
            <a:r>
              <a:rPr lang="en-GB" dirty="0"/>
              <a:t>Leads to resilience</a:t>
            </a:r>
          </a:p>
          <a:p>
            <a:endParaRPr lang="en-GB" dirty="0"/>
          </a:p>
        </p:txBody>
      </p:sp>
      <p:pic>
        <p:nvPicPr>
          <p:cNvPr id="7" name="Picture Placeholder 4"/>
          <p:cNvPicPr>
            <a:picLocks noGrp="1" noChangeAspect="1"/>
          </p:cNvPicPr>
          <p:nvPr>
            <p:ph type="pic" idx="13"/>
          </p:nvPr>
        </p:nvPicPr>
        <p:blipFill>
          <a:blip r:embed="rId2" cstate="print">
            <a:extLst>
              <a:ext uri="{28A0092B-C50C-407E-A947-70E740481C1C}">
                <a14:useLocalDpi xmlns:a14="http://schemas.microsoft.com/office/drawing/2010/main" val="0"/>
              </a:ext>
            </a:extLst>
          </a:blip>
          <a:srcRect l="30812" r="30812"/>
          <a:stretch>
            <a:fillRect/>
          </a:stretch>
        </p:blipFill>
        <p:spPr>
          <a:prstGeom prst="rect">
            <a:avLst/>
          </a:prstGeom>
        </p:spPr>
      </p:pic>
      <p:sp>
        <p:nvSpPr>
          <p:cNvPr id="6" name="Down Arrow 5"/>
          <p:cNvSpPr/>
          <p:nvPr/>
        </p:nvSpPr>
        <p:spPr>
          <a:xfrm>
            <a:off x="4932040" y="2996952"/>
            <a:ext cx="117727"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Down Arrow 9"/>
          <p:cNvSpPr/>
          <p:nvPr/>
        </p:nvSpPr>
        <p:spPr>
          <a:xfrm>
            <a:off x="4932040" y="3429000"/>
            <a:ext cx="117727"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Down Arrow 10"/>
          <p:cNvSpPr/>
          <p:nvPr/>
        </p:nvSpPr>
        <p:spPr>
          <a:xfrm>
            <a:off x="4932040" y="4221088"/>
            <a:ext cx="117727" cy="2880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188640"/>
            <a:ext cx="6554867" cy="1524000"/>
          </a:xfrm>
        </p:spPr>
        <p:txBody>
          <a:bodyPr/>
          <a:lstStyle/>
          <a:p>
            <a:r>
              <a:rPr lang="en-GB" dirty="0"/>
              <a:t>Resilience – open group Discussion Points</a:t>
            </a:r>
          </a:p>
        </p:txBody>
      </p:sp>
      <p:sp>
        <p:nvSpPr>
          <p:cNvPr id="3" name="Content Placeholder 2"/>
          <p:cNvSpPr>
            <a:spLocks noGrp="1"/>
          </p:cNvSpPr>
          <p:nvPr>
            <p:ph idx="1"/>
          </p:nvPr>
        </p:nvSpPr>
        <p:spPr>
          <a:xfrm>
            <a:off x="755981" y="2564904"/>
            <a:ext cx="6554867" cy="3767670"/>
          </a:xfrm>
        </p:spPr>
        <p:txBody>
          <a:bodyPr/>
          <a:lstStyle/>
          <a:p>
            <a:r>
              <a:rPr lang="en-GB" dirty="0"/>
              <a:t>What is it?</a:t>
            </a:r>
          </a:p>
          <a:p>
            <a:r>
              <a:rPr lang="en-GB" dirty="0"/>
              <a:t>How do we approach assessing a child’s resilience?</a:t>
            </a:r>
            <a:endParaRPr lang="en-US" dirty="0"/>
          </a:p>
          <a:p>
            <a:endParaRPr lang="en-GB" dirty="0"/>
          </a:p>
        </p:txBody>
      </p:sp>
    </p:spTree>
    <p:extLst>
      <p:ext uri="{BB962C8B-B14F-4D97-AF65-F5344CB8AC3E}">
        <p14:creationId xmlns:p14="http://schemas.microsoft.com/office/powerpoint/2010/main" val="23585705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a:off x="4067944" y="980728"/>
            <a:ext cx="72008" cy="19442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ight Arrow 4"/>
          <p:cNvSpPr/>
          <p:nvPr/>
        </p:nvSpPr>
        <p:spPr>
          <a:xfrm>
            <a:off x="4067944" y="2852936"/>
            <a:ext cx="237626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Left Arrow 5"/>
          <p:cNvSpPr/>
          <p:nvPr/>
        </p:nvSpPr>
        <p:spPr>
          <a:xfrm>
            <a:off x="2123728" y="2852936"/>
            <a:ext cx="2016224" cy="72008"/>
          </a:xfrm>
          <a:prstGeom prst="lef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p:cNvSpPr/>
          <p:nvPr/>
        </p:nvSpPr>
        <p:spPr>
          <a:xfrm>
            <a:off x="4067944" y="2852936"/>
            <a:ext cx="72008" cy="2016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467544" y="2780928"/>
            <a:ext cx="1296144" cy="646331"/>
          </a:xfrm>
          <a:prstGeom prst="rect">
            <a:avLst/>
          </a:prstGeom>
          <a:noFill/>
        </p:spPr>
        <p:txBody>
          <a:bodyPr wrap="square" rtlCol="0">
            <a:spAutoFit/>
          </a:bodyPr>
          <a:lstStyle/>
          <a:p>
            <a:r>
              <a:rPr lang="en-GB" dirty="0"/>
              <a:t>Adversity</a:t>
            </a:r>
          </a:p>
          <a:p>
            <a:r>
              <a:rPr lang="en-GB" dirty="0"/>
              <a:t>factors</a:t>
            </a:r>
          </a:p>
        </p:txBody>
      </p:sp>
      <p:sp>
        <p:nvSpPr>
          <p:cNvPr id="13" name="TextBox 12"/>
          <p:cNvSpPr txBox="1"/>
          <p:nvPr/>
        </p:nvSpPr>
        <p:spPr>
          <a:xfrm>
            <a:off x="6732240" y="2924944"/>
            <a:ext cx="1728192" cy="646331"/>
          </a:xfrm>
          <a:prstGeom prst="rect">
            <a:avLst/>
          </a:prstGeom>
          <a:noFill/>
        </p:spPr>
        <p:txBody>
          <a:bodyPr wrap="square" rtlCol="0">
            <a:spAutoFit/>
          </a:bodyPr>
          <a:lstStyle/>
          <a:p>
            <a:r>
              <a:rPr lang="en-GB" dirty="0"/>
              <a:t>Protective factors</a:t>
            </a:r>
          </a:p>
        </p:txBody>
      </p:sp>
      <p:sp>
        <p:nvSpPr>
          <p:cNvPr id="14" name="TextBox 13"/>
          <p:cNvSpPr txBox="1"/>
          <p:nvPr/>
        </p:nvSpPr>
        <p:spPr>
          <a:xfrm>
            <a:off x="3203848" y="604828"/>
            <a:ext cx="2952328" cy="369332"/>
          </a:xfrm>
          <a:prstGeom prst="rect">
            <a:avLst/>
          </a:prstGeom>
          <a:noFill/>
        </p:spPr>
        <p:txBody>
          <a:bodyPr wrap="square" rtlCol="0">
            <a:spAutoFit/>
          </a:bodyPr>
          <a:lstStyle/>
          <a:p>
            <a:r>
              <a:rPr lang="en-GB" dirty="0"/>
              <a:t>Resilience Factors</a:t>
            </a:r>
          </a:p>
        </p:txBody>
      </p:sp>
      <p:sp>
        <p:nvSpPr>
          <p:cNvPr id="15" name="TextBox 14"/>
          <p:cNvSpPr txBox="1"/>
          <p:nvPr/>
        </p:nvSpPr>
        <p:spPr>
          <a:xfrm>
            <a:off x="3347864" y="5805264"/>
            <a:ext cx="1800200" cy="646331"/>
          </a:xfrm>
          <a:prstGeom prst="rect">
            <a:avLst/>
          </a:prstGeom>
          <a:noFill/>
        </p:spPr>
        <p:txBody>
          <a:bodyPr wrap="square" rtlCol="0">
            <a:spAutoFit/>
          </a:bodyPr>
          <a:lstStyle/>
          <a:p>
            <a:r>
              <a:rPr lang="en-GB" dirty="0"/>
              <a:t>Vulnerability Factors</a:t>
            </a:r>
          </a:p>
        </p:txBody>
      </p:sp>
      <p:sp>
        <p:nvSpPr>
          <p:cNvPr id="16" name="Rectangle 15"/>
          <p:cNvSpPr/>
          <p:nvPr/>
        </p:nvSpPr>
        <p:spPr>
          <a:xfrm>
            <a:off x="323528" y="147628"/>
            <a:ext cx="1584176"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The Resilience Matrix</a:t>
            </a:r>
          </a:p>
        </p:txBody>
      </p:sp>
      <p:sp>
        <p:nvSpPr>
          <p:cNvPr id="17" name="TextBox 16"/>
          <p:cNvSpPr txBox="1"/>
          <p:nvPr/>
        </p:nvSpPr>
        <p:spPr>
          <a:xfrm>
            <a:off x="7308304" y="5877272"/>
            <a:ext cx="1512168" cy="923330"/>
          </a:xfrm>
          <a:prstGeom prst="rect">
            <a:avLst/>
          </a:prstGeom>
          <a:noFill/>
        </p:spPr>
        <p:txBody>
          <a:bodyPr wrap="square" rtlCol="0">
            <a:spAutoFit/>
          </a:bodyPr>
          <a:lstStyle/>
          <a:p>
            <a:r>
              <a:rPr lang="en-GB" dirty="0"/>
              <a:t>Wassell &amp; Daniel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1000"/>
                                        <p:tgtEl>
                                          <p:spTgt spid="12">
                                            <p:txEl>
                                              <p:pRg st="1" end="1"/>
                                            </p:txEl>
                                          </p:spTgt>
                                        </p:tgtEl>
                                      </p:cBhvr>
                                    </p:animEffect>
                                    <p:anim calcmode="lin" valueType="num">
                                      <p:cBhvr>
                                        <p:cTn id="20"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5">
                                            <p:txEl>
                                              <p:pRg st="0" end="0"/>
                                            </p:txEl>
                                          </p:spTgt>
                                        </p:tgtEl>
                                        <p:attrNameLst>
                                          <p:attrName>style.visibility</p:attrName>
                                        </p:attrNameLst>
                                      </p:cBhvr>
                                      <p:to>
                                        <p:strVal val="visible"/>
                                      </p:to>
                                    </p:set>
                                    <p:animEffect transition="in" filter="fade">
                                      <p:cBhvr>
                                        <p:cTn id="26" dur="1000"/>
                                        <p:tgtEl>
                                          <p:spTgt spid="15">
                                            <p:txEl>
                                              <p:pRg st="0" end="0"/>
                                            </p:txEl>
                                          </p:spTgt>
                                        </p:tgtEl>
                                      </p:cBhvr>
                                    </p:animEffect>
                                    <p:anim calcmode="lin" valueType="num">
                                      <p:cBhvr>
                                        <p:cTn id="2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fade">
                                      <p:cBhvr>
                                        <p:cTn id="33" dur="1000"/>
                                        <p:tgtEl>
                                          <p:spTgt spid="13">
                                            <p:txEl>
                                              <p:pRg st="0" end="0"/>
                                            </p:txEl>
                                          </p:spTgt>
                                        </p:tgtEl>
                                      </p:cBhvr>
                                    </p:animEffect>
                                    <p:anim calcmode="lin" valueType="num">
                                      <p:cBhvr>
                                        <p:cTn id="34"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p Arrow 3"/>
          <p:cNvSpPr/>
          <p:nvPr/>
        </p:nvSpPr>
        <p:spPr>
          <a:xfrm>
            <a:off x="4067944" y="1893025"/>
            <a:ext cx="72008" cy="194421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ight Arrow 4"/>
          <p:cNvSpPr/>
          <p:nvPr/>
        </p:nvSpPr>
        <p:spPr>
          <a:xfrm>
            <a:off x="4067944" y="3140968"/>
            <a:ext cx="2376264"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Left Arrow 5"/>
          <p:cNvSpPr/>
          <p:nvPr/>
        </p:nvSpPr>
        <p:spPr>
          <a:xfrm>
            <a:off x="2123728" y="3136858"/>
            <a:ext cx="1944216" cy="7200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Down Arrow 6"/>
          <p:cNvSpPr/>
          <p:nvPr/>
        </p:nvSpPr>
        <p:spPr>
          <a:xfrm>
            <a:off x="4067944" y="3212976"/>
            <a:ext cx="72008" cy="20162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TextBox 11"/>
          <p:cNvSpPr txBox="1"/>
          <p:nvPr/>
        </p:nvSpPr>
        <p:spPr>
          <a:xfrm>
            <a:off x="467544" y="2780928"/>
            <a:ext cx="1440160" cy="2585323"/>
          </a:xfrm>
          <a:prstGeom prst="rect">
            <a:avLst/>
          </a:prstGeom>
          <a:noFill/>
        </p:spPr>
        <p:txBody>
          <a:bodyPr wrap="square" rtlCol="0">
            <a:spAutoFit/>
          </a:bodyPr>
          <a:lstStyle/>
          <a:p>
            <a:r>
              <a:rPr lang="en-GB" dirty="0"/>
              <a:t>Adversity</a:t>
            </a:r>
          </a:p>
          <a:p>
            <a:r>
              <a:rPr lang="en-GB" dirty="0"/>
              <a:t>Factors</a:t>
            </a:r>
          </a:p>
          <a:p>
            <a:endParaRPr lang="en-GB" dirty="0"/>
          </a:p>
          <a:p>
            <a:r>
              <a:rPr lang="en-GB" dirty="0"/>
              <a:t>Separation and loss of birth parents, being in care</a:t>
            </a:r>
          </a:p>
        </p:txBody>
      </p:sp>
      <p:sp>
        <p:nvSpPr>
          <p:cNvPr id="13" name="TextBox 12"/>
          <p:cNvSpPr txBox="1"/>
          <p:nvPr/>
        </p:nvSpPr>
        <p:spPr>
          <a:xfrm>
            <a:off x="6732240" y="2924944"/>
            <a:ext cx="1728192" cy="2308324"/>
          </a:xfrm>
          <a:prstGeom prst="rect">
            <a:avLst/>
          </a:prstGeom>
          <a:noFill/>
        </p:spPr>
        <p:txBody>
          <a:bodyPr wrap="square" rtlCol="0">
            <a:spAutoFit/>
          </a:bodyPr>
          <a:lstStyle/>
          <a:p>
            <a:r>
              <a:rPr lang="en-GB" dirty="0"/>
              <a:t>Protective factors secure placement carers committed long term, placed with siblings</a:t>
            </a:r>
          </a:p>
        </p:txBody>
      </p:sp>
      <p:sp>
        <p:nvSpPr>
          <p:cNvPr id="14" name="TextBox 13"/>
          <p:cNvSpPr txBox="1"/>
          <p:nvPr/>
        </p:nvSpPr>
        <p:spPr>
          <a:xfrm>
            <a:off x="2627784" y="692696"/>
            <a:ext cx="3384376" cy="1200329"/>
          </a:xfrm>
          <a:prstGeom prst="rect">
            <a:avLst/>
          </a:prstGeom>
          <a:noFill/>
        </p:spPr>
        <p:txBody>
          <a:bodyPr wrap="square" rtlCol="0">
            <a:spAutoFit/>
          </a:bodyPr>
          <a:lstStyle/>
          <a:p>
            <a:r>
              <a:rPr lang="en-GB" dirty="0"/>
              <a:t>Resilience Factors e.g. likeable personality, good friendships, has at least one trusted adult in their life</a:t>
            </a:r>
          </a:p>
        </p:txBody>
      </p:sp>
      <p:sp>
        <p:nvSpPr>
          <p:cNvPr id="15" name="TextBox 14"/>
          <p:cNvSpPr txBox="1"/>
          <p:nvPr/>
        </p:nvSpPr>
        <p:spPr>
          <a:xfrm>
            <a:off x="3275856" y="5229200"/>
            <a:ext cx="2376264" cy="1477328"/>
          </a:xfrm>
          <a:prstGeom prst="rect">
            <a:avLst/>
          </a:prstGeom>
          <a:noFill/>
        </p:spPr>
        <p:txBody>
          <a:bodyPr wrap="square" rtlCol="0">
            <a:spAutoFit/>
          </a:bodyPr>
          <a:lstStyle/>
          <a:p>
            <a:r>
              <a:rPr lang="en-GB" dirty="0"/>
              <a:t>Vulnerability Factors – family script, position within family e.g. the scapegoat...</a:t>
            </a:r>
          </a:p>
        </p:txBody>
      </p:sp>
      <p:sp>
        <p:nvSpPr>
          <p:cNvPr id="16" name="Rectangle 15"/>
          <p:cNvSpPr/>
          <p:nvPr/>
        </p:nvSpPr>
        <p:spPr>
          <a:xfrm>
            <a:off x="179512" y="116632"/>
            <a:ext cx="2016224" cy="12961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rgbClr val="FF0000"/>
                </a:solidFill>
              </a:rPr>
              <a:t>Resilience Matrix</a:t>
            </a:r>
          </a:p>
        </p:txBody>
      </p:sp>
      <p:sp>
        <p:nvSpPr>
          <p:cNvPr id="17" name="TextBox 16"/>
          <p:cNvSpPr txBox="1"/>
          <p:nvPr/>
        </p:nvSpPr>
        <p:spPr>
          <a:xfrm>
            <a:off x="7308304" y="5877272"/>
            <a:ext cx="1512168" cy="646331"/>
          </a:xfrm>
          <a:prstGeom prst="rect">
            <a:avLst/>
          </a:prstGeom>
          <a:noFill/>
        </p:spPr>
        <p:txBody>
          <a:bodyPr wrap="square" rtlCol="0">
            <a:spAutoFit/>
          </a:bodyPr>
          <a:lstStyle/>
          <a:p>
            <a:r>
              <a:rPr lang="en-GB" b="1" dirty="0"/>
              <a:t>Wassell &amp; Daniel 2002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A9FFE1-B727-412A-8680-B9B117492489}"/>
              </a:ext>
            </a:extLst>
          </p:cNvPr>
          <p:cNvSpPr>
            <a:spLocks noGrp="1"/>
          </p:cNvSpPr>
          <p:nvPr>
            <p:ph type="title"/>
          </p:nvPr>
        </p:nvSpPr>
        <p:spPr>
          <a:xfrm>
            <a:off x="513159" y="4487332"/>
            <a:ext cx="6400800" cy="1507067"/>
          </a:xfrm>
        </p:spPr>
        <p:txBody>
          <a:bodyPr>
            <a:normAutofit/>
          </a:bodyPr>
          <a:lstStyle/>
          <a:p>
            <a:r>
              <a:rPr lang="en-GB" dirty="0"/>
              <a:t>EXERCISE</a:t>
            </a:r>
          </a:p>
        </p:txBody>
      </p:sp>
      <p:graphicFrame>
        <p:nvGraphicFramePr>
          <p:cNvPr id="7" name="Content Placeholder 4">
            <a:extLst>
              <a:ext uri="{FF2B5EF4-FFF2-40B4-BE49-F238E27FC236}">
                <a16:creationId xmlns:a16="http://schemas.microsoft.com/office/drawing/2014/main" id="{C47F6233-44AA-41B9-B2EF-CA400ABC343D}"/>
              </a:ext>
            </a:extLst>
          </p:cNvPr>
          <p:cNvGraphicFramePr>
            <a:graphicFrameLocks noGrp="1"/>
          </p:cNvGraphicFramePr>
          <p:nvPr>
            <p:ph idx="1"/>
            <p:extLst>
              <p:ext uri="{D42A27DB-BD31-4B8C-83A1-F6EECF244321}">
                <p14:modId xmlns:p14="http://schemas.microsoft.com/office/powerpoint/2010/main" val="325071007"/>
              </p:ext>
            </p:extLst>
          </p:nvPr>
        </p:nvGraphicFramePr>
        <p:xfrm>
          <a:off x="513159" y="685800"/>
          <a:ext cx="8115299" cy="36147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C:\Users\Joy Stewart\AppData\Local\Microsoft\Windows\Temporary Internet Files\Content.IE5\NDQ4ER3J\papermache2[1].gif"/>
          <p:cNvPicPr>
            <a:picLocks noChangeAspect="1" noChangeArrowheads="1"/>
          </p:cNvPicPr>
          <p:nvPr/>
        </p:nvPicPr>
        <p:blipFill>
          <a:blip r:embed="rId8" cstate="print"/>
          <a:srcRect/>
          <a:stretch>
            <a:fillRect/>
          </a:stretch>
        </p:blipFill>
        <p:spPr bwMode="auto">
          <a:xfrm>
            <a:off x="6588224" y="1340768"/>
            <a:ext cx="1523630" cy="1296144"/>
          </a:xfrm>
          <a:prstGeom prst="rect">
            <a:avLst/>
          </a:prstGeom>
          <a:noFill/>
        </p:spPr>
      </p:pic>
    </p:spTree>
    <p:extLst>
      <p:ext uri="{BB962C8B-B14F-4D97-AF65-F5344CB8AC3E}">
        <p14:creationId xmlns:p14="http://schemas.microsoft.com/office/powerpoint/2010/main" val="19164030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D7C08167-CFBF-4DCB-8E96-04970AB110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8" name="Straight Connector 17">
              <a:extLst>
                <a:ext uri="{FF2B5EF4-FFF2-40B4-BE49-F238E27FC236}">
                  <a16:creationId xmlns:a16="http://schemas.microsoft.com/office/drawing/2014/main" id="{82AB236E-3A06-4660-8CAC-76D68F90A5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F9EDA09C-3BE4-42FE-9F11-C3AC64F2E99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8DC8663-F36E-48C0-AFDE-8DC2D7BD6F2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4D90957B-E13E-454D-B812-E6716E7DE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630C507-BE71-4AEB-ABDB-AC2BAB3DA6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24" name="Rectangle 23">
            <a:extLst>
              <a:ext uri="{FF2B5EF4-FFF2-40B4-BE49-F238E27FC236}">
                <a16:creationId xmlns:a16="http://schemas.microsoft.com/office/drawing/2014/main" id="{CBEC666E-043C-4EA7-B3A5-55D2F52D57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96395" y="4487332"/>
            <a:ext cx="4220443" cy="1507067"/>
          </a:xfrm>
        </p:spPr>
        <p:txBody>
          <a:bodyPr vert="horz" lIns="91440" tIns="45720" rIns="91440" bIns="45720" rtlCol="0" anchor="ctr">
            <a:normAutofit/>
          </a:bodyPr>
          <a:lstStyle/>
          <a:p>
            <a:pPr>
              <a:lnSpc>
                <a:spcPct val="90000"/>
              </a:lnSpc>
            </a:pPr>
            <a:r>
              <a:rPr lang="en-US" sz="2500" dirty="0"/>
              <a:t>Connecting with children and building on resilience</a:t>
            </a:r>
          </a:p>
        </p:txBody>
      </p:sp>
      <p:sp>
        <p:nvSpPr>
          <p:cNvPr id="26" name="Snip Diagonal Corner Rectangle 16">
            <a:extLst>
              <a:ext uri="{FF2B5EF4-FFF2-40B4-BE49-F238E27FC236}">
                <a16:creationId xmlns:a16="http://schemas.microsoft.com/office/drawing/2014/main" id="{D05C369B-0FDD-402D-9EE1-858137FB5D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2753006" cy="5286838"/>
          </a:xfrm>
          <a:prstGeom prst="snip2DiagRect">
            <a:avLst>
              <a:gd name="adj1" fmla="val 11518"/>
              <a:gd name="adj2" fmla="val 0"/>
            </a:avLst>
          </a:prstGeom>
          <a:solidFill>
            <a:schemeClr val="tx1"/>
          </a:solidFill>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28F3A3F-7277-4075-9EDC-329F56BB0375}"/>
              </a:ext>
            </a:extLst>
          </p:cNvPr>
          <p:cNvPicPr>
            <a:picLocks noChangeAspect="1"/>
          </p:cNvPicPr>
          <p:nvPr/>
        </p:nvPicPr>
        <p:blipFill rotWithShape="1">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125" r="5519" b="5"/>
          <a:stretch/>
        </p:blipFill>
        <p:spPr>
          <a:xfrm>
            <a:off x="600418" y="786118"/>
            <a:ext cx="2503170" cy="2404227"/>
          </a:xfrm>
          <a:custGeom>
            <a:avLst/>
            <a:gdLst>
              <a:gd name="connsiteX0" fmla="*/ 384420 w 3337560"/>
              <a:gd name="connsiteY0" fmla="*/ 0 h 2404227"/>
              <a:gd name="connsiteX1" fmla="*/ 3337560 w 3337560"/>
              <a:gd name="connsiteY1" fmla="*/ 0 h 2404227"/>
              <a:gd name="connsiteX2" fmla="*/ 3337560 w 3337560"/>
              <a:gd name="connsiteY2" fmla="*/ 2404227 h 2404227"/>
              <a:gd name="connsiteX3" fmla="*/ 0 w 3337560"/>
              <a:gd name="connsiteY3" fmla="*/ 2404227 h 2404227"/>
              <a:gd name="connsiteX4" fmla="*/ 0 w 3337560"/>
              <a:gd name="connsiteY4" fmla="*/ 384420 h 240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2404227">
                <a:moveTo>
                  <a:pt x="384420" y="0"/>
                </a:moveTo>
                <a:lnTo>
                  <a:pt x="3337560" y="0"/>
                </a:lnTo>
                <a:lnTo>
                  <a:pt x="3337560" y="2404227"/>
                </a:lnTo>
                <a:lnTo>
                  <a:pt x="0" y="2404227"/>
                </a:lnTo>
                <a:lnTo>
                  <a:pt x="0" y="384420"/>
                </a:lnTo>
                <a:close/>
              </a:path>
            </a:pathLst>
          </a:custGeom>
        </p:spPr>
      </p:pic>
      <p:pic>
        <p:nvPicPr>
          <p:cNvPr id="9" name="Picture 8">
            <a:extLst>
              <a:ext uri="{FF2B5EF4-FFF2-40B4-BE49-F238E27FC236}">
                <a16:creationId xmlns:a16="http://schemas.microsoft.com/office/drawing/2014/main" id="{1C883B98-15DC-49EE-BAF5-A718E232E62B}"/>
              </a:ext>
            </a:extLst>
          </p:cNvPr>
          <p:cNvPicPr>
            <a:picLocks noChangeAspect="1"/>
          </p:cNvPicPr>
          <p:nvPr/>
        </p:nvPicPr>
        <p:blipFill rotWithShape="1">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40413" r="8170" b="4"/>
          <a:stretch/>
        </p:blipFill>
        <p:spPr>
          <a:xfrm>
            <a:off x="600418" y="3344575"/>
            <a:ext cx="2503170" cy="2397590"/>
          </a:xfrm>
          <a:custGeom>
            <a:avLst/>
            <a:gdLst>
              <a:gd name="connsiteX0" fmla="*/ 0 w 3337560"/>
              <a:gd name="connsiteY0" fmla="*/ 0 h 2397590"/>
              <a:gd name="connsiteX1" fmla="*/ 3337560 w 3337560"/>
              <a:gd name="connsiteY1" fmla="*/ 0 h 2397590"/>
              <a:gd name="connsiteX2" fmla="*/ 3337560 w 3337560"/>
              <a:gd name="connsiteY2" fmla="*/ 2013170 h 2397590"/>
              <a:gd name="connsiteX3" fmla="*/ 2953140 w 3337560"/>
              <a:gd name="connsiteY3" fmla="*/ 2397590 h 2397590"/>
              <a:gd name="connsiteX4" fmla="*/ 0 w 3337560"/>
              <a:gd name="connsiteY4" fmla="*/ 2397590 h 2397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7560" h="2397590">
                <a:moveTo>
                  <a:pt x="0" y="0"/>
                </a:moveTo>
                <a:lnTo>
                  <a:pt x="3337560" y="0"/>
                </a:lnTo>
                <a:lnTo>
                  <a:pt x="3337560" y="2013170"/>
                </a:lnTo>
                <a:lnTo>
                  <a:pt x="2953140" y="2397590"/>
                </a:lnTo>
                <a:lnTo>
                  <a:pt x="0" y="2397590"/>
                </a:lnTo>
                <a:close/>
              </a:path>
            </a:pathLst>
          </a:custGeom>
        </p:spPr>
      </p:pic>
      <p:sp>
        <p:nvSpPr>
          <p:cNvPr id="3" name="Text Placeholder 2"/>
          <p:cNvSpPr>
            <a:spLocks noGrp="1"/>
          </p:cNvSpPr>
          <p:nvPr>
            <p:ph type="body" sz="half" idx="2"/>
          </p:nvPr>
        </p:nvSpPr>
        <p:spPr>
          <a:xfrm>
            <a:off x="3496395" y="685800"/>
            <a:ext cx="4690344" cy="3615267"/>
          </a:xfrm>
        </p:spPr>
        <p:txBody>
          <a:bodyPr vert="horz" lIns="91440" tIns="45720" rIns="91440" bIns="45720" rtlCol="0" anchor="ctr">
            <a:normAutofit/>
          </a:bodyPr>
          <a:lstStyle/>
          <a:p>
            <a:endParaRPr lang="en-US" dirty="0"/>
          </a:p>
        </p:txBody>
      </p:sp>
      <p:grpSp>
        <p:nvGrpSpPr>
          <p:cNvPr id="28" name="Group 27">
            <a:extLst>
              <a:ext uri="{FF2B5EF4-FFF2-40B4-BE49-F238E27FC236}">
                <a16:creationId xmlns:a16="http://schemas.microsoft.com/office/drawing/2014/main" id="{ADDE2C3E-3205-470A-BD3C-E856A8E21F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9" name="Straight Connector 28">
              <a:extLst>
                <a:ext uri="{FF2B5EF4-FFF2-40B4-BE49-F238E27FC236}">
                  <a16:creationId xmlns:a16="http://schemas.microsoft.com/office/drawing/2014/main" id="{69FA431E-B32D-412B-8EE8-27BFACD9B9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F1AC587-B106-44DD-92F0-2DCA0B700D5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CFFBA5D3-FE61-4D23-AB2F-EC12CE5A6C9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DA661ABF-E2D0-44E1-9762-393FF470A42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F0F6BF17-560A-4388-83EB-CD5FABE5DE5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pic>
        <p:nvPicPr>
          <p:cNvPr id="23" name="Picture 22" descr="BACP Conf 2020 animal and other objects eco map.jpg"/>
          <p:cNvPicPr>
            <a:picLocks noChangeAspect="1"/>
          </p:cNvPicPr>
          <p:nvPr/>
        </p:nvPicPr>
        <p:blipFill>
          <a:blip r:embed="rId7" cstate="print"/>
          <a:stretch>
            <a:fillRect/>
          </a:stretch>
        </p:blipFill>
        <p:spPr>
          <a:xfrm rot="10800000">
            <a:off x="3412973" y="589541"/>
            <a:ext cx="5400600" cy="4050450"/>
          </a:xfrm>
          <a:prstGeom prst="rect">
            <a:avLst/>
          </a:prstGeom>
        </p:spPr>
      </p:pic>
    </p:spTree>
    <p:extLst>
      <p:ext uri="{BB962C8B-B14F-4D97-AF65-F5344CB8AC3E}">
        <p14:creationId xmlns:p14="http://schemas.microsoft.com/office/powerpoint/2010/main" val="2263077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Creative counselling sessions</a:t>
            </a:r>
          </a:p>
        </p:txBody>
      </p:sp>
      <p:pic>
        <p:nvPicPr>
          <p:cNvPr id="8" name="Content Placeholder 7" descr="shell work BACP Conf photos.jpg"/>
          <p:cNvPicPr>
            <a:picLocks noGrp="1" noChangeAspect="1"/>
          </p:cNvPicPr>
          <p:nvPr>
            <p:ph sz="half" idx="13"/>
          </p:nvPr>
        </p:nvPicPr>
        <p:blipFill>
          <a:blip r:embed="rId2" cstate="print"/>
          <a:stretch>
            <a:fillRect/>
          </a:stretch>
        </p:blipFill>
        <p:spPr>
          <a:xfrm>
            <a:off x="533400" y="935831"/>
            <a:ext cx="3949700" cy="2962275"/>
          </a:xfrm>
        </p:spPr>
      </p:pic>
      <p:pic>
        <p:nvPicPr>
          <p:cNvPr id="9" name="Content Placeholder 8" descr="Collage for 2020 BACP Conf.jpg"/>
          <p:cNvPicPr>
            <a:picLocks noGrp="1" noChangeAspect="1"/>
          </p:cNvPicPr>
          <p:nvPr>
            <p:ph sz="quarter" idx="4"/>
          </p:nvPr>
        </p:nvPicPr>
        <p:blipFill>
          <a:blip r:embed="rId3" cstate="print"/>
          <a:stretch>
            <a:fillRect/>
          </a:stretch>
        </p:blipFill>
        <p:spPr>
          <a:xfrm>
            <a:off x="4756944" y="533400"/>
            <a:ext cx="3759200" cy="3759200"/>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847F8C0-6201-4438-8F29-02EEDC5D5EB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FDDA8A64-F365-443A-AC0E-0A8BD36A24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EF1F7B8-D5AA-4615-AD33-DAAFCD3F8D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6EFE3230-D538-4C37-A8C9-8B449B07744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9BDDA670-FBA3-4E08-A729-2AF5292999B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5290AD8-9D5A-4BE8-9D6B-189BDC4F7E1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useBgFill="1">
        <p:nvSpPr>
          <p:cNvPr id="18" name="Rectangle 17">
            <a:extLst>
              <a:ext uri="{FF2B5EF4-FFF2-40B4-BE49-F238E27FC236}">
                <a16:creationId xmlns:a16="http://schemas.microsoft.com/office/drawing/2014/main" id="{D27857AB-5C64-478F-BD49-1EC1027E7A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3159" y="4487332"/>
            <a:ext cx="5657850" cy="1507067"/>
          </a:xfrm>
        </p:spPr>
        <p:txBody>
          <a:bodyPr vert="horz" lIns="91440" tIns="45720" rIns="91440" bIns="45720" rtlCol="0" anchor="ctr">
            <a:normAutofit/>
          </a:bodyPr>
          <a:lstStyle/>
          <a:p>
            <a:r>
              <a:rPr lang="en-US" sz="3300" dirty="0"/>
              <a:t>Therapists role in terms of resilience- what is it?</a:t>
            </a:r>
          </a:p>
        </p:txBody>
      </p:sp>
      <p:sp>
        <p:nvSpPr>
          <p:cNvPr id="3" name="Text Placeholder 2"/>
          <p:cNvSpPr>
            <a:spLocks noGrp="1"/>
          </p:cNvSpPr>
          <p:nvPr>
            <p:ph type="body" idx="1"/>
          </p:nvPr>
        </p:nvSpPr>
        <p:spPr>
          <a:xfrm>
            <a:off x="513158" y="685800"/>
            <a:ext cx="5619853" cy="3615267"/>
          </a:xfrm>
        </p:spPr>
        <p:txBody>
          <a:bodyPr vert="horz" lIns="91440" tIns="45720" rIns="91440" bIns="45720" rtlCol="0" anchor="ctr">
            <a:normAutofit/>
          </a:bodyPr>
          <a:lstStyle/>
          <a:p>
            <a:pPr>
              <a:buFont typeface="Wingdings 3" panose="05040102010807070707" pitchFamily="18" charset="2"/>
              <a:buChar char=""/>
            </a:pPr>
            <a:r>
              <a:rPr lang="en-US" dirty="0"/>
              <a:t>“Helping the client feel safe enough to know what they know and feel what they feel” Van Der Kolk (2017)</a:t>
            </a:r>
          </a:p>
          <a:p>
            <a:pPr>
              <a:buFont typeface="Wingdings 3" panose="05040102010807070707" pitchFamily="18" charset="2"/>
              <a:buChar char=""/>
            </a:pPr>
            <a:endParaRPr lang="en-US" dirty="0"/>
          </a:p>
          <a:p>
            <a:pPr>
              <a:buFont typeface="Wingdings 3" panose="05040102010807070707" pitchFamily="18" charset="2"/>
              <a:buChar char=""/>
            </a:pPr>
            <a:r>
              <a:rPr lang="en-US" dirty="0"/>
              <a:t>“We need to feel safe enough to expand, explore, grow, learn, transform” Foscha (2016)</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28645" r="2" b="7393"/>
          <a:stretch/>
        </p:blipFill>
        <p:spPr>
          <a:xfrm>
            <a:off x="6615456" y="10"/>
            <a:ext cx="2528547" cy="2285990"/>
          </a:xfrm>
          <a:prstGeom prst="rect">
            <a:avLst/>
          </a:prstGeom>
          <a:effectLst>
            <a:innerShdw blurRad="57150" dist="38100" dir="14460000">
              <a:prstClr val="black">
                <a:alpha val="70000"/>
              </a:prstClr>
            </a:innerShdw>
          </a:effectLst>
        </p:spPr>
      </p:pic>
      <p:pic>
        <p:nvPicPr>
          <p:cNvPr id="5" name="Picture 4" descr="A picture containing child, boy, indoor, young&#10;&#10;Description automatically generated"/>
          <p:cNvPicPr>
            <a:picLocks noChangeAspect="1"/>
          </p:cNvPicPr>
          <p:nvPr/>
        </p:nvPicPr>
        <p:blipFill rotWithShape="1">
          <a:blip r:embed="rId4" cstate="print">
            <a:extLst>
              <a:ext uri="{28A0092B-C50C-407E-A947-70E740481C1C}">
                <a14:useLocalDpi xmlns:a14="http://schemas.microsoft.com/office/drawing/2010/main" val="0"/>
              </a:ext>
            </a:extLst>
          </a:blip>
          <a:srcRect l="6554" r="24258"/>
          <a:stretch/>
        </p:blipFill>
        <p:spPr>
          <a:xfrm>
            <a:off x="6615448" y="2286000"/>
            <a:ext cx="2530602" cy="2286000"/>
          </a:xfrm>
          <a:prstGeom prst="rect">
            <a:avLst/>
          </a:prstGeom>
          <a:effectLst>
            <a:innerShdw blurRad="57150" dist="38100" dir="14460000">
              <a:prstClr val="black">
                <a:alpha val="70000"/>
              </a:prstClr>
            </a:innerShdw>
          </a:effectLst>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l="6578" r="19806"/>
          <a:stretch/>
        </p:blipFill>
        <p:spPr>
          <a:xfrm>
            <a:off x="6615452" y="4572000"/>
            <a:ext cx="2530602" cy="2286000"/>
          </a:xfrm>
          <a:prstGeom prst="rect">
            <a:avLst/>
          </a:prstGeom>
          <a:effectLst>
            <a:innerShdw blurRad="57150" dist="38100" dir="14460000">
              <a:prstClr val="black">
                <a:alpha val="70000"/>
              </a:prstClr>
            </a:innerShdw>
          </a:effectLst>
        </p:spPr>
      </p:pic>
      <p:grpSp>
        <p:nvGrpSpPr>
          <p:cNvPr id="20" name="Group 19">
            <a:extLst>
              <a:ext uri="{FF2B5EF4-FFF2-40B4-BE49-F238E27FC236}">
                <a16:creationId xmlns:a16="http://schemas.microsoft.com/office/drawing/2014/main" id="{CEADF8F3-D88B-4555-B8AD-0E96517F515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21" name="Straight Connector 20">
              <a:extLst>
                <a:ext uri="{FF2B5EF4-FFF2-40B4-BE49-F238E27FC236}">
                  <a16:creationId xmlns:a16="http://schemas.microsoft.com/office/drawing/2014/main" id="{C243CBE4-1A6F-4A1C-B50E-098B3F00F8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DC5EDD36-83D9-44FF-A588-70F632704D2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84670CEA-BCEE-40D4-B4ED-422F521EC63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8733E84-20B1-4379-9B15-F7F6B873083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DF48BB4C-60B2-4DB2-B9F9-9ECF6BB85F3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719240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4869160"/>
            <a:ext cx="6548715" cy="1440160"/>
          </a:xfrm>
        </p:spPr>
        <p:txBody>
          <a:bodyPr/>
          <a:lstStyle/>
          <a:p>
            <a:r>
              <a:rPr lang="en-GB" dirty="0"/>
              <a:t>Resources FOR WORKING WITH CHILDREN</a:t>
            </a:r>
          </a:p>
        </p:txBody>
      </p:sp>
      <p:sp>
        <p:nvSpPr>
          <p:cNvPr id="5" name="Content Placeholder 4">
            <a:extLst>
              <a:ext uri="{FF2B5EF4-FFF2-40B4-BE49-F238E27FC236}">
                <a16:creationId xmlns:a16="http://schemas.microsoft.com/office/drawing/2014/main" id="{E60D6BDF-8ACF-4406-A203-C9851C057F2D}"/>
              </a:ext>
            </a:extLst>
          </p:cNvPr>
          <p:cNvSpPr>
            <a:spLocks noGrp="1"/>
          </p:cNvSpPr>
          <p:nvPr>
            <p:ph sz="half" idx="13"/>
          </p:nvPr>
        </p:nvSpPr>
        <p:spPr/>
        <p:txBody>
          <a:bodyPr>
            <a:normAutofit fontScale="85000" lnSpcReduction="10000"/>
          </a:bodyPr>
          <a:lstStyle/>
          <a:p>
            <a:endParaRPr lang="en-GB" dirty="0"/>
          </a:p>
          <a:p>
            <a:pPr>
              <a:buNone/>
            </a:pPr>
            <a:endParaRPr lang="en-GB" dirty="0"/>
          </a:p>
          <a:p>
            <a:r>
              <a:rPr lang="en-GB" dirty="0"/>
              <a:t>MIRROR WORK (SELF ESTEEM)</a:t>
            </a:r>
          </a:p>
          <a:p>
            <a:r>
              <a:rPr lang="en-GB" dirty="0"/>
              <a:t>SELF DRAWINGS, MASKS, MAKING ITEMS ALONGSIDE CHILDREN (DEVELOPING SENSE OF SELF WORK)</a:t>
            </a:r>
          </a:p>
          <a:p>
            <a:r>
              <a:rPr lang="en-GB" dirty="0"/>
              <a:t>MUSIC – USE OF APPS, DANCE WITH OLDER CHILDREN,PEEK A BOO, A SAILOR WENT TO SEE...</a:t>
            </a:r>
          </a:p>
          <a:p>
            <a:r>
              <a:rPr lang="en-GB" dirty="0"/>
              <a:t>STORY TELLING AND WRITING- Golding (2014) </a:t>
            </a:r>
          </a:p>
          <a:p>
            <a:pPr>
              <a:buNone/>
            </a:pPr>
            <a:endParaRPr lang="en-GB" dirty="0"/>
          </a:p>
        </p:txBody>
      </p:sp>
      <p:pic>
        <p:nvPicPr>
          <p:cNvPr id="2051" name="Picture 3" descr="C:\Users\Joy Stewart\AppData\Local\Microsoft\Windows\Temporary Internet Files\Content.IE5\5ULMMLTH\365896495_d8d620ed2c_z[1].jpg"/>
          <p:cNvPicPr>
            <a:picLocks noChangeAspect="1" noChangeArrowheads="1"/>
          </p:cNvPicPr>
          <p:nvPr/>
        </p:nvPicPr>
        <p:blipFill>
          <a:blip r:embed="rId3" cstate="print"/>
          <a:srcRect/>
          <a:stretch>
            <a:fillRect/>
          </a:stretch>
        </p:blipFill>
        <p:spPr bwMode="auto">
          <a:xfrm>
            <a:off x="4716016" y="620688"/>
            <a:ext cx="2761506" cy="1841004"/>
          </a:xfrm>
          <a:prstGeom prst="rect">
            <a:avLst/>
          </a:prstGeom>
          <a:noFill/>
        </p:spPr>
      </p:pic>
      <p:pic>
        <p:nvPicPr>
          <p:cNvPr id="2052" name="Picture 4" descr="C:\Users\Joy Stewart\AppData\Local\Microsoft\Windows\Temporary Internet Files\Content.IE5\5ULMMLTH\IMG394[1].jpg"/>
          <p:cNvPicPr>
            <a:picLocks noGrp="1" noChangeAspect="1" noChangeArrowheads="1"/>
          </p:cNvPicPr>
          <p:nvPr>
            <p:ph sz="quarter" idx="4"/>
          </p:nvPr>
        </p:nvPicPr>
        <p:blipFill>
          <a:blip r:embed="rId4" cstate="print"/>
          <a:srcRect/>
          <a:stretch>
            <a:fillRect/>
          </a:stretch>
        </p:blipFill>
        <p:spPr bwMode="auto">
          <a:xfrm>
            <a:off x="6444208" y="2348880"/>
            <a:ext cx="2176595" cy="1632446"/>
          </a:xfrm>
          <a:prstGeom prst="rect">
            <a:avLst/>
          </a:prstGeom>
          <a:noFill/>
        </p:spPr>
      </p:pic>
      <p:pic>
        <p:nvPicPr>
          <p:cNvPr id="2053" name="Picture 5" descr="C:\Users\Joy Stewart\AppData\Local\Microsoft\Windows\Temporary Internet Files\Content.IE5\8CLWR2LF\youth-group[1].jpg"/>
          <p:cNvPicPr>
            <a:picLocks noChangeAspect="1" noChangeArrowheads="1"/>
          </p:cNvPicPr>
          <p:nvPr/>
        </p:nvPicPr>
        <p:blipFill>
          <a:blip r:embed="rId5" cstate="print"/>
          <a:srcRect/>
          <a:stretch>
            <a:fillRect/>
          </a:stretch>
        </p:blipFill>
        <p:spPr bwMode="auto">
          <a:xfrm>
            <a:off x="4355976" y="3573016"/>
            <a:ext cx="2136238" cy="1602179"/>
          </a:xfrm>
          <a:prstGeom prst="rect">
            <a:avLst/>
          </a:prstGeom>
          <a:noFill/>
        </p:spPr>
      </p:pic>
    </p:spTree>
    <p:extLst>
      <p:ext uri="{BB962C8B-B14F-4D97-AF65-F5344CB8AC3E}">
        <p14:creationId xmlns:p14="http://schemas.microsoft.com/office/powerpoint/2010/main" val="20382815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4C5530E-85F5-4469-A5C9-54B113C112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a:gsLst>
              <a:gs pos="10000">
                <a:schemeClr val="dk2">
                  <a:tint val="97000"/>
                  <a:hueMod val="92000"/>
                  <a:satMod val="169000"/>
                  <a:lumMod val="164000"/>
                </a:schemeClr>
              </a:gs>
              <a:gs pos="100000">
                <a:schemeClr val="dk2">
                  <a:shade val="96000"/>
                  <a:satMod val="120000"/>
                  <a:lumMod val="90000"/>
                </a:schemeClr>
              </a:gs>
            </a:gsLst>
            <a:lin ang="6120000" scaled="1"/>
          </a:gradFill>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649532" y="620722"/>
            <a:ext cx="2740574" cy="3532989"/>
          </a:xfrm>
        </p:spPr>
        <p:txBody>
          <a:bodyPr anchor="b">
            <a:normAutofit/>
          </a:bodyPr>
          <a:lstStyle/>
          <a:p>
            <a:r>
              <a:rPr lang="en-GB" dirty="0">
                <a:solidFill>
                  <a:srgbClr val="FFFFFF"/>
                </a:solidFill>
              </a:rPr>
              <a:t>Trauma</a:t>
            </a:r>
          </a:p>
        </p:txBody>
      </p:sp>
      <p:sp useBgFill="1">
        <p:nvSpPr>
          <p:cNvPr id="12" name="Snip Diagonal Corner Rectangle 21">
            <a:extLst>
              <a:ext uri="{FF2B5EF4-FFF2-40B4-BE49-F238E27FC236}">
                <a16:creationId xmlns:a16="http://schemas.microsoft.com/office/drawing/2014/main" id="{A9CEB52D-0D40-45E3-94F9-CDB2083A9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500" y="620722"/>
            <a:ext cx="4931622" cy="5286838"/>
          </a:xfrm>
          <a:prstGeom prst="snip2DiagRect">
            <a:avLst>
              <a:gd name="adj1" fmla="val 8741"/>
              <a:gd name="adj2" fmla="val 0"/>
            </a:avLst>
          </a:prstGeom>
          <a:ln>
            <a:noFill/>
          </a:ln>
          <a:effectLst>
            <a:innerShdw blurRad="57150" dist="38100" dir="1446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0F7EB202-DE79-4E39-BCF0-D9855DA1738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5" name="Straight Connector 14">
              <a:extLst>
                <a:ext uri="{FF2B5EF4-FFF2-40B4-BE49-F238E27FC236}">
                  <a16:creationId xmlns:a16="http://schemas.microsoft.com/office/drawing/2014/main" id="{4DF8FC51-F3B0-4D84-A367-A147071636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5B3C3EDB-3DD5-4F8C-84C2-B598DB12A22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9DD3267-7A88-4810-94C1-0176A11D9C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A9F7E30E-9755-4BB4-B799-15752AE2756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2A0A74F5-C569-4A54-9AA8-8F85E9E7E0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rgbClr val="FFFFFF"/>
              </a:solidFill>
            </a:ln>
          </p:spPr>
          <p:style>
            <a:lnRef idx="2">
              <a:schemeClr val="accent1"/>
            </a:lnRef>
            <a:fillRef idx="0">
              <a:schemeClr val="accent1"/>
            </a:fillRef>
            <a:effectRef idx="1">
              <a:schemeClr val="accent1"/>
            </a:effectRef>
            <a:fontRef idx="minor">
              <a:schemeClr val="tx1"/>
            </a:fontRef>
          </p:style>
        </p:cxnSp>
      </p:grpSp>
      <p:graphicFrame>
        <p:nvGraphicFramePr>
          <p:cNvPr id="7" name="Content Placeholder 2">
            <a:extLst>
              <a:ext uri="{FF2B5EF4-FFF2-40B4-BE49-F238E27FC236}">
                <a16:creationId xmlns:a16="http://schemas.microsoft.com/office/drawing/2014/main" id="{2DAEAF27-D7F0-4093-9461-D6605E27525A}"/>
              </a:ext>
            </a:extLst>
          </p:cNvPr>
          <p:cNvGraphicFramePr>
            <a:graphicFrameLocks noGrp="1"/>
          </p:cNvGraphicFramePr>
          <p:nvPr>
            <p:ph idx="1"/>
            <p:extLst>
              <p:ext uri="{D42A27DB-BD31-4B8C-83A1-F6EECF244321}">
                <p14:modId xmlns:p14="http://schemas.microsoft.com/office/powerpoint/2010/main" val="2265215772"/>
              </p:ext>
            </p:extLst>
          </p:nvPr>
        </p:nvGraphicFramePr>
        <p:xfrm>
          <a:off x="823912" y="1096963"/>
          <a:ext cx="4232672" cy="4333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1">
                <a:tint val="97000"/>
                <a:hueMod val="92000"/>
                <a:satMod val="169000"/>
                <a:lumMod val="164000"/>
              </a:schemeClr>
            </a:gs>
            <a:gs pos="100000">
              <a:schemeClr val="bg1">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ADF2543-1B6F-4FBC-A7AF-53A0430E05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8B1BC-305E-4631-8815-3E5425474418}"/>
              </a:ext>
            </a:extLst>
          </p:cNvPr>
          <p:cNvSpPr>
            <a:spLocks noGrp="1"/>
          </p:cNvSpPr>
          <p:nvPr>
            <p:ph type="title"/>
          </p:nvPr>
        </p:nvSpPr>
        <p:spPr>
          <a:xfrm>
            <a:off x="513159" y="485245"/>
            <a:ext cx="6363097" cy="1359580"/>
          </a:xfrm>
        </p:spPr>
        <p:txBody>
          <a:bodyPr>
            <a:normAutofit fontScale="90000"/>
          </a:bodyPr>
          <a:lstStyle/>
          <a:p>
            <a:r>
              <a:rPr lang="en-GB" dirty="0"/>
              <a:t>RESOURCES FOR WORK WITH CARERS AND CHILD/CARER ALONE</a:t>
            </a:r>
          </a:p>
        </p:txBody>
      </p:sp>
      <p:grpSp>
        <p:nvGrpSpPr>
          <p:cNvPr id="10" name="Group 9">
            <a:extLst>
              <a:ext uri="{FF2B5EF4-FFF2-40B4-BE49-F238E27FC236}">
                <a16:creationId xmlns:a16="http://schemas.microsoft.com/office/drawing/2014/main" id="{A80A6E81-6B71-43DF-877B-E964A9A4CB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1" name="Straight Connector 10">
              <a:extLst>
                <a:ext uri="{FF2B5EF4-FFF2-40B4-BE49-F238E27FC236}">
                  <a16:creationId xmlns:a16="http://schemas.microsoft.com/office/drawing/2014/main" id="{4E35C3AD-357F-4004-A3F3-2D4EAF34A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337B6032-0A70-4F26-A9A3-B4D60DF118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DE192CE3-3DD1-448F-93BE-42983DA0D5A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6D3DA09-5C72-4562-BEDE-1937DF87E81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D6ACA7CA-2A20-49D7-9053-E076463D79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2">
                  <a:lumMod val="75000"/>
                  <a:alpha val="80000"/>
                </a:schemeClr>
              </a:solidFill>
            </a:ln>
          </p:spPr>
          <p:style>
            <a:lnRef idx="2">
              <a:schemeClr val="accent1"/>
            </a:lnRef>
            <a:fillRef idx="0">
              <a:schemeClr val="accent1"/>
            </a:fillRef>
            <a:effectRef idx="1">
              <a:schemeClr val="accent1"/>
            </a:effectRef>
            <a:fontRef idx="minor">
              <a:schemeClr val="tx1"/>
            </a:fontRef>
          </p:style>
        </p:cxnSp>
      </p:grpSp>
      <p:sp>
        <p:nvSpPr>
          <p:cNvPr id="16" name="Oval Callout 15"/>
          <p:cNvSpPr/>
          <p:nvPr/>
        </p:nvSpPr>
        <p:spPr>
          <a:xfrm>
            <a:off x="3203848" y="1556792"/>
            <a:ext cx="2952328" cy="1412776"/>
          </a:xfrm>
          <a:prstGeom prst="wedgeEllipseCallout">
            <a:avLst>
              <a:gd name="adj1" fmla="val -3679"/>
              <a:gd name="adj2" fmla="val 75445"/>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DYADIC DEVELOPMENTAL PSYCHOTHERAPY(DDP -DAN HUGHES)</a:t>
            </a:r>
          </a:p>
        </p:txBody>
      </p:sp>
      <p:sp>
        <p:nvSpPr>
          <p:cNvPr id="17" name="Oval Callout 16"/>
          <p:cNvSpPr/>
          <p:nvPr/>
        </p:nvSpPr>
        <p:spPr>
          <a:xfrm>
            <a:off x="683568" y="2564904"/>
            <a:ext cx="2088232" cy="936104"/>
          </a:xfrm>
          <a:prstGeom prst="wedgeEllipseCallout">
            <a:avLst>
              <a:gd name="adj1" fmla="val 68765"/>
              <a:gd name="adj2" fmla="val 39958"/>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THERAPLAY</a:t>
            </a:r>
          </a:p>
        </p:txBody>
      </p:sp>
      <p:sp>
        <p:nvSpPr>
          <p:cNvPr id="18" name="Oval Callout 17"/>
          <p:cNvSpPr/>
          <p:nvPr/>
        </p:nvSpPr>
        <p:spPr>
          <a:xfrm>
            <a:off x="5580112" y="3573016"/>
            <a:ext cx="2880320" cy="1512168"/>
          </a:xfrm>
          <a:prstGeom prst="wedgeEllipseCallout">
            <a:avLst>
              <a:gd name="adj1" fmla="val -69185"/>
              <a:gd name="adj2" fmla="val 10403"/>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NURTURING ATTACHMENTS/FOUNDATIONS for ATTACHMENT *</a:t>
            </a:r>
          </a:p>
        </p:txBody>
      </p:sp>
      <p:sp>
        <p:nvSpPr>
          <p:cNvPr id="19" name="Oval Callout 18"/>
          <p:cNvSpPr/>
          <p:nvPr/>
        </p:nvSpPr>
        <p:spPr>
          <a:xfrm>
            <a:off x="683568" y="4725144"/>
            <a:ext cx="2016224" cy="936104"/>
          </a:xfrm>
          <a:prstGeom prst="wedgeEllipseCallout">
            <a:avLst>
              <a:gd name="adj1" fmla="val 90105"/>
              <a:gd name="adj2" fmla="val 33947"/>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FAMILY THERAPY</a:t>
            </a:r>
          </a:p>
        </p:txBody>
      </p:sp>
      <p:sp>
        <p:nvSpPr>
          <p:cNvPr id="20" name="Oval Callout 19"/>
          <p:cNvSpPr/>
          <p:nvPr/>
        </p:nvSpPr>
        <p:spPr>
          <a:xfrm>
            <a:off x="6876256" y="2060848"/>
            <a:ext cx="2016224" cy="1080120"/>
          </a:xfrm>
          <a:prstGeom prst="wedgeEllipseCallout">
            <a:avLst>
              <a:gd name="adj1" fmla="val -53736"/>
              <a:gd name="adj2" fmla="val 7812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FILIAL THERAPY</a:t>
            </a:r>
          </a:p>
        </p:txBody>
      </p:sp>
      <p:sp>
        <p:nvSpPr>
          <p:cNvPr id="21" name="Oval Callout 20"/>
          <p:cNvSpPr/>
          <p:nvPr/>
        </p:nvSpPr>
        <p:spPr>
          <a:xfrm>
            <a:off x="4283968" y="5517232"/>
            <a:ext cx="2520280" cy="1008112"/>
          </a:xfrm>
          <a:prstGeom prst="wedgeEllipseCallout">
            <a:avLst>
              <a:gd name="adj1" fmla="val -37020"/>
              <a:gd name="adj2" fmla="val -72859"/>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rPr>
              <a:t>VIDEO</a:t>
            </a:r>
          </a:p>
          <a:p>
            <a:pPr algn="ctr"/>
            <a:r>
              <a:rPr lang="en-GB" b="1" dirty="0">
                <a:solidFill>
                  <a:schemeClr val="bg1"/>
                </a:solidFill>
              </a:rPr>
              <a:t>INTERACTIVE</a:t>
            </a:r>
          </a:p>
          <a:p>
            <a:pPr algn="ctr"/>
            <a:r>
              <a:rPr lang="en-GB" b="1" dirty="0">
                <a:solidFill>
                  <a:schemeClr val="bg1"/>
                </a:solidFill>
              </a:rPr>
              <a:t>GUIDANCE</a:t>
            </a:r>
          </a:p>
        </p:txBody>
      </p:sp>
      <p:pic>
        <p:nvPicPr>
          <p:cNvPr id="3074" name="Picture 2" descr="C:\Users\Joy Stewart\AppData\Local\Microsoft\Windows\Temporary Internet Files\Content.IE5\N8PF1805\line_figure_questions_1600_clr_9771[1].png"/>
          <p:cNvPicPr>
            <a:picLocks noChangeAspect="1" noChangeArrowheads="1"/>
          </p:cNvPicPr>
          <p:nvPr/>
        </p:nvPicPr>
        <p:blipFill>
          <a:blip r:embed="rId3" cstate="print"/>
          <a:srcRect/>
          <a:stretch>
            <a:fillRect/>
          </a:stretch>
        </p:blipFill>
        <p:spPr bwMode="auto">
          <a:xfrm>
            <a:off x="3275857" y="3242105"/>
            <a:ext cx="1368151" cy="1771070"/>
          </a:xfrm>
          <a:prstGeom prst="rect">
            <a:avLst/>
          </a:prstGeom>
          <a:noFill/>
        </p:spPr>
      </p:pic>
    </p:spTree>
    <p:extLst>
      <p:ext uri="{BB962C8B-B14F-4D97-AF65-F5344CB8AC3E}">
        <p14:creationId xmlns:p14="http://schemas.microsoft.com/office/powerpoint/2010/main" val="4265909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29448D9-8F1D-4CFE-93BA-E0272F0DBD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B97A1A-08A5-477A-AD47-8DA1BB01EE12}"/>
              </a:ext>
            </a:extLst>
          </p:cNvPr>
          <p:cNvSpPr>
            <a:spLocks noGrp="1"/>
          </p:cNvSpPr>
          <p:nvPr>
            <p:ph type="title"/>
          </p:nvPr>
        </p:nvSpPr>
        <p:spPr>
          <a:xfrm>
            <a:off x="513159" y="4487332"/>
            <a:ext cx="5657850" cy="1507067"/>
          </a:xfrm>
        </p:spPr>
        <p:txBody>
          <a:bodyPr>
            <a:normAutofit/>
          </a:bodyPr>
          <a:lstStyle/>
          <a:p>
            <a:r>
              <a:rPr lang="en-GB" dirty="0"/>
              <a:t>QUESTIONS?</a:t>
            </a:r>
          </a:p>
        </p:txBody>
      </p:sp>
      <p:sp>
        <p:nvSpPr>
          <p:cNvPr id="3" name="Content Placeholder 2">
            <a:extLst>
              <a:ext uri="{FF2B5EF4-FFF2-40B4-BE49-F238E27FC236}">
                <a16:creationId xmlns:a16="http://schemas.microsoft.com/office/drawing/2014/main" id="{D1082B8E-8CBC-4EE7-8141-132DBFAC5EE9}"/>
              </a:ext>
            </a:extLst>
          </p:cNvPr>
          <p:cNvSpPr>
            <a:spLocks noGrp="1"/>
          </p:cNvSpPr>
          <p:nvPr>
            <p:ph idx="1"/>
          </p:nvPr>
        </p:nvSpPr>
        <p:spPr>
          <a:xfrm>
            <a:off x="513158" y="685800"/>
            <a:ext cx="5619853" cy="3615267"/>
          </a:xfrm>
        </p:spPr>
        <p:txBody>
          <a:bodyPr>
            <a:normAutofit/>
          </a:bodyPr>
          <a:lstStyle/>
          <a:p>
            <a:r>
              <a:rPr lang="en-GB" dirty="0"/>
              <a:t>ANY QUESTIONS</a:t>
            </a:r>
          </a:p>
        </p:txBody>
      </p:sp>
      <p:pic>
        <p:nvPicPr>
          <p:cNvPr id="5" name="Picture 4">
            <a:extLst>
              <a:ext uri="{FF2B5EF4-FFF2-40B4-BE49-F238E27FC236}">
                <a16:creationId xmlns:a16="http://schemas.microsoft.com/office/drawing/2014/main" id="{26CFFDA9-B3C8-48E7-9457-FC82A60878B8}"/>
              </a:ext>
            </a:extLst>
          </p:cNvPr>
          <p:cNvPicPr>
            <a:picLocks noChangeAspect="1"/>
          </p:cNvPicPr>
          <p:nvPr/>
        </p:nvPicPr>
        <p:blipFill rotWithShape="1">
          <a:blip r:embed="rId2" cstate="print"/>
          <a:srcRect l="56170" r="16178"/>
          <a:stretch/>
        </p:blipFill>
        <p:spPr>
          <a:xfrm>
            <a:off x="6615452" y="10"/>
            <a:ext cx="2528548" cy="6857990"/>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94749DEA-AC6C-4834-A330-03A1796B89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63333"/>
            <a:ext cx="2236395" cy="3208867"/>
            <a:chOff x="9206969" y="2963333"/>
            <a:chExt cx="2981858" cy="3208867"/>
          </a:xfrm>
        </p:grpSpPr>
        <p:cxnSp>
          <p:nvCxnSpPr>
            <p:cNvPr id="12" name="Straight Connector 11">
              <a:extLst>
                <a:ext uri="{FF2B5EF4-FFF2-40B4-BE49-F238E27FC236}">
                  <a16:creationId xmlns:a16="http://schemas.microsoft.com/office/drawing/2014/main" id="{20CBC5D1-BAF0-454E-9D7C-68370AA954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8ABB9F45-32F7-4915-A94F-F1E34B32DED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94EA6F09-00FD-4C50-A2DF-D0B1CC4C9AB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4B8B975B-2618-4734-A401-FAB7451901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4EF4B123-0577-4F10-986B-6BD86396AB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1504147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46D165-8E40-4C6A-81BE-4341AAB84944}"/>
              </a:ext>
            </a:extLst>
          </p:cNvPr>
          <p:cNvSpPr>
            <a:spLocks noGrp="1"/>
          </p:cNvSpPr>
          <p:nvPr>
            <p:ph type="title"/>
          </p:nvPr>
        </p:nvSpPr>
        <p:spPr>
          <a:xfrm>
            <a:off x="467544" y="0"/>
            <a:ext cx="6554867" cy="1524000"/>
          </a:xfrm>
        </p:spPr>
        <p:txBody>
          <a:bodyPr/>
          <a:lstStyle/>
          <a:p>
            <a:r>
              <a:rPr lang="en-GB" dirty="0"/>
              <a:t>REFERENCE LIST</a:t>
            </a:r>
          </a:p>
        </p:txBody>
      </p:sp>
      <p:sp>
        <p:nvSpPr>
          <p:cNvPr id="5" name="Content Placeholder 4">
            <a:extLst>
              <a:ext uri="{FF2B5EF4-FFF2-40B4-BE49-F238E27FC236}">
                <a16:creationId xmlns:a16="http://schemas.microsoft.com/office/drawing/2014/main" id="{78CA5AC8-B70A-465B-9865-F9A6D06910EC}"/>
              </a:ext>
            </a:extLst>
          </p:cNvPr>
          <p:cNvSpPr>
            <a:spLocks noGrp="1"/>
          </p:cNvSpPr>
          <p:nvPr>
            <p:ph idx="1"/>
          </p:nvPr>
        </p:nvSpPr>
        <p:spPr>
          <a:xfrm>
            <a:off x="395536" y="1196752"/>
            <a:ext cx="6554867" cy="4991806"/>
          </a:xfrm>
        </p:spPr>
        <p:txBody>
          <a:bodyPr>
            <a:normAutofit fontScale="62500" lnSpcReduction="20000"/>
          </a:bodyPr>
          <a:lstStyle/>
          <a:p>
            <a:r>
              <a:rPr lang="en-GB" dirty="0"/>
              <a:t>Foscha, D. (2016) </a:t>
            </a:r>
            <a:r>
              <a:rPr lang="en-GB" i="1" dirty="0"/>
              <a:t>An Interview with Diana Foscha on Accelerated Experienced Dynamic Psychotherapy (AEDP) ,</a:t>
            </a:r>
            <a:r>
              <a:rPr lang="en-GB" dirty="0"/>
              <a:t> accessed www.psyhcotherapy.net</a:t>
            </a:r>
          </a:p>
          <a:p>
            <a:r>
              <a:rPr lang="en-GB" dirty="0"/>
              <a:t>Golding, K.S,(2014) </a:t>
            </a:r>
            <a:r>
              <a:rPr lang="en-GB" i="1" dirty="0"/>
              <a:t>Using Stories to Build Bridges with Traumatized Children: Creative Ideas for Therapy, Life Story Work and Parenting,</a:t>
            </a:r>
            <a:r>
              <a:rPr lang="en-GB" dirty="0"/>
              <a:t> Jessica Kingsley, London.</a:t>
            </a:r>
          </a:p>
          <a:p>
            <a:r>
              <a:rPr lang="en-GB" dirty="0"/>
              <a:t>Golding, K.S., (2013)</a:t>
            </a:r>
            <a:r>
              <a:rPr lang="en-GB" i="1" dirty="0"/>
              <a:t> Nurturing Attachments: Supporting Children who are Fostered or Adopted, </a:t>
            </a:r>
            <a:r>
              <a:rPr lang="en-GB" dirty="0"/>
              <a:t>Jessica Kingsley, London.</a:t>
            </a:r>
          </a:p>
          <a:p>
            <a:r>
              <a:rPr lang="en-GB" dirty="0"/>
              <a:t>Herman, J.L., (2002) </a:t>
            </a:r>
            <a:r>
              <a:rPr lang="en-GB" i="1" dirty="0"/>
              <a:t>Recovery from psychological trauma. Psychological Clinical Neurosciences</a:t>
            </a:r>
            <a:r>
              <a:rPr lang="en-GB" dirty="0"/>
              <a:t> Vol 52, Issue (S1) accessed http://onlinelibrarywiley.com</a:t>
            </a:r>
          </a:p>
          <a:p>
            <a:r>
              <a:rPr lang="en-GB" dirty="0"/>
              <a:t>Hughes, D.A., (2017) (3</a:t>
            </a:r>
            <a:r>
              <a:rPr lang="en-GB" baseline="30000" dirty="0"/>
              <a:t>rd</a:t>
            </a:r>
            <a:r>
              <a:rPr lang="en-GB" dirty="0"/>
              <a:t> ed.) </a:t>
            </a:r>
            <a:r>
              <a:rPr lang="en-GB" i="1" dirty="0"/>
              <a:t>Building The Bonds of Attachment: Awakening Love in Deeply Traumatized Children</a:t>
            </a:r>
            <a:r>
              <a:rPr lang="en-GB" dirty="0"/>
              <a:t>, Jason Aronson, New Jersey.</a:t>
            </a:r>
          </a:p>
          <a:p>
            <a:r>
              <a:rPr lang="en-GB" dirty="0"/>
              <a:t>Hughes, D.A., &amp; Baylin, J , (2012) </a:t>
            </a:r>
            <a:r>
              <a:rPr lang="en-GB" i="1" dirty="0"/>
              <a:t>Brain Based Parenting: The Neuroscience of Caregiving for Healthy Attachment</a:t>
            </a:r>
            <a:r>
              <a:rPr lang="en-GB" dirty="0"/>
              <a:t>, WW Morton &amp; Company</a:t>
            </a:r>
          </a:p>
          <a:p>
            <a:r>
              <a:rPr lang="en-GB" dirty="0"/>
              <a:t>Maslow, A.H., (1943) </a:t>
            </a:r>
            <a:r>
              <a:rPr lang="en-GB" i="1" dirty="0"/>
              <a:t>A Theory of Human Motivation Psychological Review. </a:t>
            </a:r>
            <a:r>
              <a:rPr lang="en-GB" dirty="0"/>
              <a:t>50(4):370-96</a:t>
            </a:r>
          </a:p>
          <a:p>
            <a:r>
              <a:rPr lang="en-GB" dirty="0"/>
              <a:t>Van Der Kolk, B., </a:t>
            </a:r>
            <a:r>
              <a:rPr lang="en-GB" i="1" dirty="0"/>
              <a:t>Three Ways Trauma Can Change The Brain</a:t>
            </a:r>
            <a:r>
              <a:rPr lang="en-GB" dirty="0"/>
              <a:t> accessed on You Tube 24</a:t>
            </a:r>
            <a:r>
              <a:rPr lang="en-GB" baseline="30000" dirty="0"/>
              <a:t>th</a:t>
            </a:r>
            <a:r>
              <a:rPr lang="en-GB" dirty="0"/>
              <a:t> October 2014.</a:t>
            </a:r>
          </a:p>
          <a:p>
            <a:pPr lvl="0"/>
            <a:r>
              <a:rPr lang="en-GB" dirty="0"/>
              <a:t>Van Der Kolk, B, (2014) </a:t>
            </a:r>
            <a:r>
              <a:rPr lang="en-GB" i="1" dirty="0"/>
              <a:t>The Body Keeps The Score: Brain, Mind &amp; Body in the Healing of Trauma, Viking</a:t>
            </a:r>
          </a:p>
          <a:p>
            <a:r>
              <a:rPr lang="en-GB" dirty="0"/>
              <a:t>WASSELL, B., &amp; DANIELS,S (2002)</a:t>
            </a:r>
            <a:r>
              <a:rPr lang="en-GB" i="1" dirty="0"/>
              <a:t>The early years:assessing and promoting resilience in vulnerable children</a:t>
            </a:r>
            <a:r>
              <a:rPr lang="en-GB" dirty="0"/>
              <a:t> (1) , Jessica Kingsley, London.</a:t>
            </a:r>
          </a:p>
        </p:txBody>
      </p:sp>
    </p:spTree>
    <p:extLst>
      <p:ext uri="{BB962C8B-B14F-4D97-AF65-F5344CB8AC3E}">
        <p14:creationId xmlns:p14="http://schemas.microsoft.com/office/powerpoint/2010/main" val="5981046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188640"/>
            <a:ext cx="6554867" cy="1524000"/>
          </a:xfrm>
        </p:spPr>
        <p:txBody>
          <a:bodyPr/>
          <a:lstStyle/>
          <a:p>
            <a:r>
              <a:rPr lang="en-GB" dirty="0"/>
              <a:t>Recommended reading</a:t>
            </a:r>
          </a:p>
        </p:txBody>
      </p:sp>
      <p:sp>
        <p:nvSpPr>
          <p:cNvPr id="3" name="Content Placeholder 2"/>
          <p:cNvSpPr>
            <a:spLocks noGrp="1"/>
          </p:cNvSpPr>
          <p:nvPr>
            <p:ph idx="1"/>
          </p:nvPr>
        </p:nvSpPr>
        <p:spPr>
          <a:xfrm>
            <a:off x="755576" y="2348880"/>
            <a:ext cx="6332691" cy="3767670"/>
          </a:xfrm>
        </p:spPr>
        <p:txBody>
          <a:bodyPr/>
          <a:lstStyle/>
          <a:p>
            <a:r>
              <a:rPr lang="en-GB" dirty="0"/>
              <a:t>Cairns,K., &amp; Cairns, B., (2002) </a:t>
            </a:r>
            <a:r>
              <a:rPr lang="en-GB" i="1" dirty="0"/>
              <a:t>Attachment, Trauma and Resilience, </a:t>
            </a:r>
            <a:r>
              <a:rPr lang="en-GB" dirty="0"/>
              <a:t>London; BAAF</a:t>
            </a:r>
          </a:p>
          <a:p>
            <a:r>
              <a:rPr lang="en-GB" dirty="0"/>
              <a:t>Sutherland, M., (2000) </a:t>
            </a:r>
            <a:r>
              <a:rPr lang="en-GB" i="1" dirty="0"/>
              <a:t>Helping Children who Bottle up Their Feelings,</a:t>
            </a:r>
            <a:r>
              <a:rPr lang="en-GB" dirty="0"/>
              <a:t> Speechmark: Oxon</a:t>
            </a:r>
          </a:p>
          <a:p>
            <a:r>
              <a:rPr lang="en-GB" dirty="0"/>
              <a:t>Sutherland, M., (2003) </a:t>
            </a:r>
            <a:r>
              <a:rPr lang="en-GB" i="1" dirty="0"/>
              <a:t>Helping Children with Low Self-Esteem</a:t>
            </a:r>
            <a:r>
              <a:rPr lang="en-GB" dirty="0"/>
              <a:t>, Speechmark: Oxon</a:t>
            </a:r>
          </a:p>
          <a:p>
            <a:r>
              <a:rPr lang="en-GB" dirty="0">
                <a:hlinkClick r:id="rId2"/>
              </a:rPr>
              <a:t>www.childrenscommissioner.gov.uk</a:t>
            </a:r>
            <a:endParaRPr lang="en-GB" dirty="0"/>
          </a:p>
          <a:p>
            <a:r>
              <a:rPr lang="en-GB" dirty="0"/>
              <a:t>www.ddpnetwork.org.uk</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E5D790-EF7E-4E52-B208-793079B49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3" y="2"/>
            <a:ext cx="9144000" cy="6858000"/>
          </a:xfrm>
          <a:prstGeom prst="rect">
            <a:avLst/>
          </a:prstGeom>
          <a:solidFill>
            <a:schemeClr val="bg2">
              <a:alpha val="60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useBgFill="1">
        <p:nvSpPr>
          <p:cNvPr id="10" name="Snip Diagonal Corner Rectangle 6">
            <a:extLst>
              <a:ext uri="{FF2B5EF4-FFF2-40B4-BE49-F238E27FC236}">
                <a16:creationId xmlns:a16="http://schemas.microsoft.com/office/drawing/2014/main" id="{479F3ED9-A242-463F-84AE-C4B05016B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3" y="2"/>
            <a:ext cx="9143307" cy="6857998"/>
          </a:xfrm>
          <a:prstGeom prst="snip2DiagRect">
            <a:avLst>
              <a:gd name="adj1" fmla="val 0"/>
              <a:gd name="adj2" fmla="val 37605"/>
            </a:avLst>
          </a:prstGeom>
          <a:ln>
            <a:noFill/>
          </a:ln>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title"/>
          </p:nvPr>
        </p:nvSpPr>
        <p:spPr>
          <a:xfrm>
            <a:off x="1247945" y="4692614"/>
            <a:ext cx="6400800" cy="1507067"/>
          </a:xfrm>
        </p:spPr>
        <p:txBody>
          <a:bodyPr>
            <a:normAutofit/>
          </a:bodyPr>
          <a:lstStyle/>
          <a:p>
            <a:r>
              <a:rPr lang="en-GB" dirty="0"/>
              <a:t>Contact Details</a:t>
            </a:r>
          </a:p>
        </p:txBody>
      </p:sp>
      <p:sp>
        <p:nvSpPr>
          <p:cNvPr id="3" name="Content Placeholder 2"/>
          <p:cNvSpPr>
            <a:spLocks noGrp="1"/>
          </p:cNvSpPr>
          <p:nvPr>
            <p:ph idx="1"/>
          </p:nvPr>
        </p:nvSpPr>
        <p:spPr>
          <a:xfrm>
            <a:off x="1247945" y="891082"/>
            <a:ext cx="6400800" cy="3615267"/>
          </a:xfrm>
        </p:spPr>
        <p:txBody>
          <a:bodyPr>
            <a:normAutofit/>
          </a:bodyPr>
          <a:lstStyle/>
          <a:p>
            <a:r>
              <a:rPr lang="en-GB" dirty="0"/>
              <a:t>Joy Stewart based at MYRESET Counselling (Private Practice) </a:t>
            </a:r>
          </a:p>
          <a:p>
            <a:r>
              <a:rPr lang="en-GB"/>
              <a:t>And at </a:t>
            </a:r>
            <a:r>
              <a:rPr lang="en-GB" dirty="0"/>
              <a:t>Beyond The Horizon Charity working with children who have experienced loss, bereavement, parental separation and the impact of domestic violence. </a:t>
            </a:r>
          </a:p>
          <a:p>
            <a:r>
              <a:rPr lang="en-GB" dirty="0"/>
              <a:t>Email </a:t>
            </a:r>
            <a:r>
              <a:rPr lang="en-GB" dirty="0">
                <a:hlinkClick r:id="rId2"/>
              </a:rPr>
              <a:t>joybelle55@sky.com  </a:t>
            </a:r>
          </a:p>
          <a:p>
            <a:r>
              <a:rPr lang="en-GB" dirty="0">
                <a:hlinkClick r:id="rId2"/>
              </a:rPr>
              <a:t>j.stewart@beyondthehorizon.org.uk</a:t>
            </a:r>
            <a:endParaRPr lang="en-GB" dirty="0"/>
          </a:p>
          <a:p>
            <a:r>
              <a:rPr lang="en-GB" dirty="0"/>
              <a:t>Contact Number – 07950247330/0121 444 5454</a:t>
            </a:r>
          </a:p>
          <a:p>
            <a:pPr>
              <a:buNone/>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98259"/>
            <a:ext cx="6252800" cy="1332147"/>
          </a:xfrm>
        </p:spPr>
        <p:txBody>
          <a:bodyPr>
            <a:normAutofit/>
          </a:bodyPr>
          <a:lstStyle/>
          <a:p>
            <a:r>
              <a:rPr lang="en-GB" dirty="0"/>
              <a:t>Let’s begin by meeting a family</a:t>
            </a:r>
          </a:p>
        </p:txBody>
      </p:sp>
      <p:sp>
        <p:nvSpPr>
          <p:cNvPr id="4" name="Oval 3"/>
          <p:cNvSpPr/>
          <p:nvPr/>
        </p:nvSpPr>
        <p:spPr>
          <a:xfrm>
            <a:off x="1727684" y="1484784"/>
            <a:ext cx="1368152"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Annie</a:t>
            </a:r>
          </a:p>
          <a:p>
            <a:pPr algn="ctr"/>
            <a:r>
              <a:rPr lang="en-GB" dirty="0"/>
              <a:t>29</a:t>
            </a:r>
          </a:p>
        </p:txBody>
      </p:sp>
      <p:sp>
        <p:nvSpPr>
          <p:cNvPr id="5" name="Rectangle 4"/>
          <p:cNvSpPr/>
          <p:nvPr/>
        </p:nvSpPr>
        <p:spPr>
          <a:xfrm>
            <a:off x="5292080" y="1592796"/>
            <a:ext cx="1440160" cy="9361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James</a:t>
            </a:r>
          </a:p>
          <a:p>
            <a:pPr algn="ctr"/>
            <a:r>
              <a:rPr lang="en-GB" dirty="0"/>
              <a:t>30</a:t>
            </a:r>
          </a:p>
        </p:txBody>
      </p:sp>
      <p:sp>
        <p:nvSpPr>
          <p:cNvPr id="6" name="Oval 5"/>
          <p:cNvSpPr/>
          <p:nvPr/>
        </p:nvSpPr>
        <p:spPr>
          <a:xfrm>
            <a:off x="923750" y="3735406"/>
            <a:ext cx="1584176"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Tia</a:t>
            </a:r>
          </a:p>
          <a:p>
            <a:pPr algn="ctr"/>
            <a:r>
              <a:rPr lang="en-GB" dirty="0"/>
              <a:t>12</a:t>
            </a:r>
          </a:p>
        </p:txBody>
      </p:sp>
      <p:sp>
        <p:nvSpPr>
          <p:cNvPr id="7" name="Oval 6"/>
          <p:cNvSpPr/>
          <p:nvPr/>
        </p:nvSpPr>
        <p:spPr>
          <a:xfrm>
            <a:off x="6201510" y="3710869"/>
            <a:ext cx="1440160" cy="13681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Amy</a:t>
            </a:r>
          </a:p>
          <a:p>
            <a:pPr algn="ctr"/>
            <a:r>
              <a:rPr lang="en-GB" dirty="0"/>
              <a:t>27 months</a:t>
            </a:r>
          </a:p>
        </p:txBody>
      </p:sp>
      <p:sp>
        <p:nvSpPr>
          <p:cNvPr id="8" name="Rectangle 7"/>
          <p:cNvSpPr/>
          <p:nvPr/>
        </p:nvSpPr>
        <p:spPr>
          <a:xfrm>
            <a:off x="3538705" y="3954262"/>
            <a:ext cx="1512168"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Jordan</a:t>
            </a:r>
          </a:p>
          <a:p>
            <a:pPr algn="ctr"/>
            <a:r>
              <a:rPr lang="en-GB" dirty="0"/>
              <a:t>6</a:t>
            </a:r>
          </a:p>
        </p:txBody>
      </p:sp>
      <p:cxnSp>
        <p:nvCxnSpPr>
          <p:cNvPr id="10" name="Straight Connector 9"/>
          <p:cNvCxnSpPr>
            <a:stCxn id="4" idx="6"/>
            <a:endCxn id="5" idx="1"/>
          </p:cNvCxnSpPr>
          <p:nvPr/>
        </p:nvCxnSpPr>
        <p:spPr>
          <a:xfrm>
            <a:off x="3095836" y="2060848"/>
            <a:ext cx="219624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061038" y="2024844"/>
            <a:ext cx="0"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756782" y="3140224"/>
            <a:ext cx="2304256"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139952" y="3162174"/>
            <a:ext cx="25922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76256" y="3176972"/>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1715838" y="3212976"/>
            <a:ext cx="0"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4061038" y="3032956"/>
            <a:ext cx="0" cy="864096"/>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1" y="188640"/>
            <a:ext cx="6408712" cy="1152128"/>
          </a:xfrm>
        </p:spPr>
        <p:txBody>
          <a:bodyPr>
            <a:normAutofit/>
          </a:bodyPr>
          <a:lstStyle/>
          <a:p>
            <a:r>
              <a:rPr lang="en-GB" dirty="0"/>
              <a:t>Case study – children’s journey through care</a:t>
            </a:r>
          </a:p>
        </p:txBody>
      </p:sp>
      <p:sp>
        <p:nvSpPr>
          <p:cNvPr id="5" name="Content Placeholder 4"/>
          <p:cNvSpPr>
            <a:spLocks noGrp="1"/>
          </p:cNvSpPr>
          <p:nvPr>
            <p:ph idx="1"/>
          </p:nvPr>
        </p:nvSpPr>
        <p:spPr>
          <a:xfrm>
            <a:off x="533400" y="2204864"/>
            <a:ext cx="6554867" cy="3816424"/>
          </a:xfrm>
        </p:spPr>
        <p:txBody>
          <a:bodyPr>
            <a:normAutofit fontScale="70000" lnSpcReduction="20000"/>
          </a:bodyPr>
          <a:lstStyle/>
          <a:p>
            <a:r>
              <a:rPr lang="en-GB" dirty="0"/>
              <a:t>Tia, Jordan and Amy are the birth children of Annie and James.</a:t>
            </a:r>
          </a:p>
          <a:p>
            <a:r>
              <a:rPr lang="en-GB" dirty="0"/>
              <a:t>They have been in the care of the local authority for 14 months after a disclosure from Tia to a friend at school that Dad has been hitting mum and she was scared to go home.  </a:t>
            </a:r>
          </a:p>
          <a:p>
            <a:r>
              <a:rPr lang="en-GB" dirty="0"/>
              <a:t>Previous concerns included anonymous referrals regarding parents fighting in the home and school reporting low attendance.  </a:t>
            </a:r>
          </a:p>
          <a:p>
            <a:r>
              <a:rPr lang="en-GB" dirty="0"/>
              <a:t>When a social worker came into school to meet Tia initially she would not talk.  A few weeks later after a further disclosure was made to a friend.  Tia then agreed to tell a teacher.  She said Mum and Dad were always arguing and fighting.  Tia also disclosed  that she got hurt a few times trying to pull dad away from Mum and that Amy was in mum’s arms as Dad hit Mum.  She was becoming more scared to go home as Dad got so angry and shouted so loudly and Amy was always crying. She asked for help for Jordan and Amy.</a:t>
            </a:r>
          </a:p>
          <a:p>
            <a:r>
              <a:rPr lang="en-GB" dirty="0"/>
              <a:t>The children entered care.</a:t>
            </a:r>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0E50F-A56E-41F2-A828-8313FCE8DFB4}"/>
              </a:ext>
            </a:extLst>
          </p:cNvPr>
          <p:cNvSpPr>
            <a:spLocks noGrp="1"/>
          </p:cNvSpPr>
          <p:nvPr>
            <p:ph type="title"/>
          </p:nvPr>
        </p:nvSpPr>
        <p:spPr>
          <a:xfrm>
            <a:off x="755576" y="-228600"/>
            <a:ext cx="6554867" cy="1524000"/>
          </a:xfrm>
        </p:spPr>
        <p:txBody>
          <a:bodyPr/>
          <a:lstStyle/>
          <a:p>
            <a:r>
              <a:rPr lang="en-GB" dirty="0"/>
              <a:t>Case study timeline</a:t>
            </a:r>
          </a:p>
        </p:txBody>
      </p:sp>
      <p:sp>
        <p:nvSpPr>
          <p:cNvPr id="3" name="Content Placeholder 2">
            <a:extLst>
              <a:ext uri="{FF2B5EF4-FFF2-40B4-BE49-F238E27FC236}">
                <a16:creationId xmlns:a16="http://schemas.microsoft.com/office/drawing/2014/main" id="{CA485A9E-E945-41EB-8E13-2884889DE99C}"/>
              </a:ext>
            </a:extLst>
          </p:cNvPr>
          <p:cNvSpPr>
            <a:spLocks noGrp="1"/>
          </p:cNvSpPr>
          <p:nvPr>
            <p:ph idx="1"/>
          </p:nvPr>
        </p:nvSpPr>
        <p:spPr>
          <a:xfrm>
            <a:off x="611560" y="1484784"/>
            <a:ext cx="6554867" cy="3767670"/>
          </a:xfrm>
        </p:spPr>
        <p:txBody>
          <a:bodyPr>
            <a:normAutofit fontScale="92500" lnSpcReduction="20000"/>
          </a:bodyPr>
          <a:lstStyle/>
          <a:p>
            <a:r>
              <a:rPr lang="en-GB" dirty="0"/>
              <a:t>Removed from Parents                      Emergency Foster Care</a:t>
            </a:r>
          </a:p>
          <a:p>
            <a:r>
              <a:rPr lang="en-GB" dirty="0"/>
              <a:t>2 Weeks later                       the children then moved   to a short term placement while care proceedings were conducted at court</a:t>
            </a:r>
          </a:p>
          <a:p>
            <a:r>
              <a:rPr lang="en-GB" dirty="0"/>
              <a:t>4 months later                   The children were moved to another short term placement</a:t>
            </a:r>
          </a:p>
          <a:p>
            <a:r>
              <a:rPr lang="en-GB" dirty="0"/>
              <a:t>14 months after entry into care - Care Order was granted and the care plan is to move the children into a permanent foster placement when a family is identified for all three children or adoption for Amy  potentially with Jordan while Tia would move into long term care.</a:t>
            </a:r>
          </a:p>
        </p:txBody>
      </p:sp>
      <p:sp>
        <p:nvSpPr>
          <p:cNvPr id="5" name="Arrow: Right 4">
            <a:extLst>
              <a:ext uri="{FF2B5EF4-FFF2-40B4-BE49-F238E27FC236}">
                <a16:creationId xmlns:a16="http://schemas.microsoft.com/office/drawing/2014/main" id="{4733265F-4E54-483D-8C89-019DEA7BF504}"/>
              </a:ext>
            </a:extLst>
          </p:cNvPr>
          <p:cNvSpPr/>
          <p:nvPr/>
        </p:nvSpPr>
        <p:spPr>
          <a:xfrm>
            <a:off x="2843808" y="2276872"/>
            <a:ext cx="901169"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Arrow: Right 4">
            <a:extLst>
              <a:ext uri="{FF2B5EF4-FFF2-40B4-BE49-F238E27FC236}">
                <a16:creationId xmlns:a16="http://schemas.microsoft.com/office/drawing/2014/main" id="{4733265F-4E54-483D-8C89-019DEA7BF504}"/>
              </a:ext>
            </a:extLst>
          </p:cNvPr>
          <p:cNvSpPr/>
          <p:nvPr/>
        </p:nvSpPr>
        <p:spPr>
          <a:xfrm>
            <a:off x="4030049" y="1700808"/>
            <a:ext cx="901169"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Arrow: Right 6">
            <a:extLst>
              <a:ext uri="{FF2B5EF4-FFF2-40B4-BE49-F238E27FC236}">
                <a16:creationId xmlns:a16="http://schemas.microsoft.com/office/drawing/2014/main" id="{0B2196C5-AEBB-4FC8-BF3F-7442E7000089}"/>
              </a:ext>
            </a:extLst>
          </p:cNvPr>
          <p:cNvSpPr/>
          <p:nvPr/>
        </p:nvSpPr>
        <p:spPr>
          <a:xfrm>
            <a:off x="2843808" y="3068960"/>
            <a:ext cx="901169"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Picture 7" descr="A drawing of a person&#10;&#10;Description automatically generated">
            <a:extLst>
              <a:ext uri="{FF2B5EF4-FFF2-40B4-BE49-F238E27FC236}">
                <a16:creationId xmlns:a16="http://schemas.microsoft.com/office/drawing/2014/main" id="{CB9BEE14-8C17-4E11-9518-B0810A468F2C}"/>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35474" y="104325"/>
            <a:ext cx="1463824" cy="1596483"/>
          </a:xfrm>
          <a:prstGeom prst="rect">
            <a:avLst/>
          </a:prstGeom>
        </p:spPr>
      </p:pic>
    </p:spTree>
    <p:extLst>
      <p:ext uri="{BB962C8B-B14F-4D97-AF65-F5344CB8AC3E}">
        <p14:creationId xmlns:p14="http://schemas.microsoft.com/office/powerpoint/2010/main" val="283781881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475" y="188640"/>
            <a:ext cx="6554867" cy="1524000"/>
          </a:xfrm>
        </p:spPr>
        <p:txBody>
          <a:bodyPr>
            <a:normAutofit fontScale="90000"/>
          </a:bodyPr>
          <a:lstStyle/>
          <a:p>
            <a:r>
              <a:rPr lang="en-GB" dirty="0"/>
              <a:t>Exercise - Small Group discussion counsellors initial thoughts</a:t>
            </a:r>
          </a:p>
        </p:txBody>
      </p:sp>
      <p:sp>
        <p:nvSpPr>
          <p:cNvPr id="3" name="Content Placeholder 2"/>
          <p:cNvSpPr>
            <a:spLocks noGrp="1"/>
          </p:cNvSpPr>
          <p:nvPr>
            <p:ph idx="1"/>
          </p:nvPr>
        </p:nvSpPr>
        <p:spPr>
          <a:xfrm>
            <a:off x="515550" y="1916832"/>
            <a:ext cx="6563792" cy="3767670"/>
          </a:xfrm>
        </p:spPr>
        <p:txBody>
          <a:bodyPr/>
          <a:lstStyle/>
          <a:p>
            <a:r>
              <a:rPr lang="en-GB" dirty="0"/>
              <a:t>Talk with the people in your vicinity........Bearing in mind potential trauma triggers ......</a:t>
            </a:r>
          </a:p>
          <a:p>
            <a:endParaRPr lang="en-GB" dirty="0"/>
          </a:p>
          <a:p>
            <a:endParaRPr lang="en-GB" dirty="0"/>
          </a:p>
          <a:p>
            <a:r>
              <a:rPr lang="en-GB" dirty="0"/>
              <a:t>Based on minimal information ….What are your first impressions as a counsellor being presented with these three children for therapy?</a:t>
            </a:r>
          </a:p>
          <a:p>
            <a:endParaRPr lang="en-GB" dirty="0"/>
          </a:p>
          <a:p>
            <a:r>
              <a:rPr lang="en-GB" dirty="0"/>
              <a:t>What is already influencing your thinking ?</a:t>
            </a:r>
          </a:p>
          <a:p>
            <a:endParaRPr lang="en-GB" dirty="0"/>
          </a:p>
        </p:txBody>
      </p:sp>
    </p:spTree>
    <p:extLst>
      <p:ext uri="{BB962C8B-B14F-4D97-AF65-F5344CB8AC3E}">
        <p14:creationId xmlns:p14="http://schemas.microsoft.com/office/powerpoint/2010/main" val="670934724"/>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DE1D7-9B7A-4402-8955-C66CF1E51175}"/>
              </a:ext>
            </a:extLst>
          </p:cNvPr>
          <p:cNvSpPr>
            <a:spLocks noGrp="1"/>
          </p:cNvSpPr>
          <p:nvPr>
            <p:ph type="title"/>
          </p:nvPr>
        </p:nvSpPr>
        <p:spPr>
          <a:xfrm>
            <a:off x="683567" y="404664"/>
            <a:ext cx="6554867" cy="1524000"/>
          </a:xfrm>
        </p:spPr>
        <p:txBody>
          <a:bodyPr/>
          <a:lstStyle/>
          <a:p>
            <a:r>
              <a:rPr lang="en-GB" dirty="0"/>
              <a:t>Therapy Referral information (1)</a:t>
            </a:r>
          </a:p>
        </p:txBody>
      </p:sp>
      <p:sp>
        <p:nvSpPr>
          <p:cNvPr id="3" name="Content Placeholder 2">
            <a:extLst>
              <a:ext uri="{FF2B5EF4-FFF2-40B4-BE49-F238E27FC236}">
                <a16:creationId xmlns:a16="http://schemas.microsoft.com/office/drawing/2014/main" id="{A2D9BF82-FFD3-4C18-AC28-F31038AD70BA}"/>
              </a:ext>
            </a:extLst>
          </p:cNvPr>
          <p:cNvSpPr>
            <a:spLocks noGrp="1"/>
          </p:cNvSpPr>
          <p:nvPr>
            <p:ph idx="1"/>
          </p:nvPr>
        </p:nvSpPr>
        <p:spPr>
          <a:xfrm>
            <a:off x="683568" y="2780928"/>
            <a:ext cx="6554867" cy="3767670"/>
          </a:xfrm>
        </p:spPr>
        <p:txBody>
          <a:bodyPr>
            <a:normAutofit/>
          </a:bodyPr>
          <a:lstStyle/>
          <a:p>
            <a:r>
              <a:rPr lang="en-GB" dirty="0"/>
              <a:t>A referral arrives at your agency or private practice for the three children.</a:t>
            </a:r>
          </a:p>
          <a:p>
            <a:r>
              <a:rPr lang="en-GB" dirty="0"/>
              <a:t>      The referrer states that the children are in care of the local authority</a:t>
            </a:r>
          </a:p>
          <a:p>
            <a:r>
              <a:rPr lang="en-GB" dirty="0"/>
              <a:t>Despite a disclosure at school Tia initially refused to talk to the social worker and said she was happy at home. </a:t>
            </a:r>
          </a:p>
          <a:p>
            <a:r>
              <a:rPr lang="en-GB" dirty="0"/>
              <a:t>Tia did eventually admit there was domestic violence within the home between her parents. </a:t>
            </a:r>
          </a:p>
          <a:p>
            <a:endParaRPr lang="en-GB" dirty="0"/>
          </a:p>
          <a:p>
            <a:endParaRPr lang="en-GB" dirty="0"/>
          </a:p>
        </p:txBody>
      </p:sp>
      <p:pic>
        <p:nvPicPr>
          <p:cNvPr id="4" name="Picture 3">
            <a:extLst>
              <a:ext uri="{FF2B5EF4-FFF2-40B4-BE49-F238E27FC236}">
                <a16:creationId xmlns:a16="http://schemas.microsoft.com/office/drawing/2014/main" id="{D7F6362D-06B5-4AB4-B7F9-E48F50EBF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200" y="332656"/>
            <a:ext cx="2388831" cy="2388831"/>
          </a:xfrm>
          <a:prstGeom prst="rect">
            <a:avLst/>
          </a:prstGeom>
          <a:effectLst>
            <a:innerShdw blurRad="57150" dist="38100" dir="14460000">
              <a:prstClr val="black">
                <a:alpha val="70000"/>
              </a:prstClr>
            </a:innerShdw>
          </a:effectLst>
        </p:spPr>
      </p:pic>
    </p:spTree>
    <p:extLst>
      <p:ext uri="{BB962C8B-B14F-4D97-AF65-F5344CB8AC3E}">
        <p14:creationId xmlns:p14="http://schemas.microsoft.com/office/powerpoint/2010/main" val="247416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CA6826-032C-4799-B079-15DB2A6CB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08B9E54-A941-4439-AC45-3D524A9C25D6}"/>
              </a:ext>
            </a:extLst>
          </p:cNvPr>
          <p:cNvSpPr>
            <a:spLocks noGrp="1"/>
          </p:cNvSpPr>
          <p:nvPr>
            <p:ph type="title"/>
          </p:nvPr>
        </p:nvSpPr>
        <p:spPr>
          <a:xfrm>
            <a:off x="251520" y="260648"/>
            <a:ext cx="6400800" cy="1507067"/>
          </a:xfrm>
        </p:spPr>
        <p:txBody>
          <a:bodyPr>
            <a:normAutofit/>
          </a:bodyPr>
          <a:lstStyle/>
          <a:p>
            <a:r>
              <a:rPr lang="en-GB" dirty="0"/>
              <a:t> Therapy referral information (2)</a:t>
            </a:r>
          </a:p>
        </p:txBody>
      </p:sp>
      <p:sp>
        <p:nvSpPr>
          <p:cNvPr id="3" name="Content Placeholder 2">
            <a:extLst>
              <a:ext uri="{FF2B5EF4-FFF2-40B4-BE49-F238E27FC236}">
                <a16:creationId xmlns:a16="http://schemas.microsoft.com/office/drawing/2014/main" id="{DF3C0C9D-4BA4-4CF6-BB59-B7D1D862FCBA}"/>
              </a:ext>
            </a:extLst>
          </p:cNvPr>
          <p:cNvSpPr>
            <a:spLocks noGrp="1"/>
          </p:cNvSpPr>
          <p:nvPr>
            <p:ph idx="1"/>
          </p:nvPr>
        </p:nvSpPr>
        <p:spPr>
          <a:xfrm rot="10800000" flipV="1">
            <a:off x="107503" y="1628800"/>
            <a:ext cx="5806599" cy="4680520"/>
          </a:xfrm>
        </p:spPr>
        <p:txBody>
          <a:bodyPr>
            <a:normAutofit lnSpcReduction="10000"/>
          </a:bodyPr>
          <a:lstStyle/>
          <a:p>
            <a:pPr>
              <a:lnSpc>
                <a:spcPct val="90000"/>
              </a:lnSpc>
            </a:pPr>
            <a:r>
              <a:rPr lang="en-GB" sz="1600" dirty="0"/>
              <a:t>Foster Carer and social worker are concerned that the children need therapy as ;</a:t>
            </a:r>
          </a:p>
          <a:p>
            <a:pPr>
              <a:lnSpc>
                <a:spcPct val="90000"/>
              </a:lnSpc>
            </a:pPr>
            <a:r>
              <a:rPr lang="en-GB" sz="1600" dirty="0"/>
              <a:t>Tia and Jordan both have prolonged tantrums. </a:t>
            </a:r>
          </a:p>
          <a:p>
            <a:r>
              <a:rPr lang="en-GB" sz="1600" dirty="0"/>
              <a:t> Tia is described as fiercely independent and often angry with adults. Tia is described by social worker and carers as resistant to the care of the foster carers.  For example she took Amy away when the carer tried to change the baby.  She is now having periods of suddenly shouting and screaming  at school and placement.  Tia has stated that she wants to go home.  </a:t>
            </a:r>
          </a:p>
          <a:p>
            <a:r>
              <a:rPr lang="en-GB" sz="1600" dirty="0"/>
              <a:t>More recently in her present placement she has told her carer  that it was she who looked after the two younger ones when her parents went out drinking or if they had been sleeping after lots of drinking and having friends around the house.  She liked to go to school as she had friends there and got breakfast and dinner but if mum and dad were asleep she used to stay  home to look after with Amy and Jordan.</a:t>
            </a:r>
          </a:p>
          <a:p>
            <a:pPr>
              <a:lnSpc>
                <a:spcPct val="90000"/>
              </a:lnSpc>
            </a:pPr>
            <a:endParaRPr lang="en-GB" sz="1600" dirty="0"/>
          </a:p>
        </p:txBody>
      </p:sp>
      <p:pic>
        <p:nvPicPr>
          <p:cNvPr id="4" name="Picture 3">
            <a:extLst>
              <a:ext uri="{FF2B5EF4-FFF2-40B4-BE49-F238E27FC236}">
                <a16:creationId xmlns:a16="http://schemas.microsoft.com/office/drawing/2014/main" id="{D7F6362D-06B5-4AB4-B7F9-E48F50EBF3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9628" y="1452240"/>
            <a:ext cx="2388831" cy="2388831"/>
          </a:xfrm>
          <a:prstGeom prst="rect">
            <a:avLst/>
          </a:prstGeom>
          <a:effectLst>
            <a:innerShdw blurRad="57150" dist="38100" dir="14460000">
              <a:prstClr val="black">
                <a:alpha val="70000"/>
              </a:prstClr>
            </a:innerShdw>
          </a:effectLst>
        </p:spPr>
      </p:pic>
      <p:grpSp>
        <p:nvGrpSpPr>
          <p:cNvPr id="11" name="Group 10">
            <a:extLst>
              <a:ext uri="{FF2B5EF4-FFF2-40B4-BE49-F238E27FC236}">
                <a16:creationId xmlns:a16="http://schemas.microsoft.com/office/drawing/2014/main" id="{DD58A807-BD0E-4B1D-A523-2F20E7FE26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905229" y="2933837"/>
            <a:ext cx="2236395" cy="3208867"/>
            <a:chOff x="9206969" y="2963333"/>
            <a:chExt cx="2981858" cy="3208867"/>
          </a:xfrm>
        </p:grpSpPr>
        <p:cxnSp>
          <p:nvCxnSpPr>
            <p:cNvPr id="12" name="Straight Connector 11">
              <a:extLst>
                <a:ext uri="{FF2B5EF4-FFF2-40B4-BE49-F238E27FC236}">
                  <a16:creationId xmlns:a16="http://schemas.microsoft.com/office/drawing/2014/main" id="{AC82FD88-0436-4D5C-B5A2-7B90191949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2706DBD-9DBD-49D6-80EB-C896096D2F0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51C7442-3F0F-49E3-9389-D6B4BAE14A8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BA614368-43A5-4794-BA71-09F8585F9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3F42B96B-0C70-40CB-A027-175F2A16571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597796615"/>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765</TotalTime>
  <Words>3317</Words>
  <Application>Microsoft Office PowerPoint</Application>
  <PresentationFormat>On-screen Show (4:3)</PresentationFormat>
  <Paragraphs>239</Paragraphs>
  <Slides>34</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Calibri</vt:lpstr>
      <vt:lpstr>Century Gothic</vt:lpstr>
      <vt:lpstr>Wingdings 3</vt:lpstr>
      <vt:lpstr>Slice</vt:lpstr>
      <vt:lpstr>Counselling Children &amp;Young People in Care Trauma &amp; Resilience </vt:lpstr>
      <vt:lpstr>Aims &amp; Objectives</vt:lpstr>
      <vt:lpstr>Trauma</vt:lpstr>
      <vt:lpstr>Let’s begin by meeting a family</vt:lpstr>
      <vt:lpstr>Case study – children’s journey through care</vt:lpstr>
      <vt:lpstr>Case study timeline</vt:lpstr>
      <vt:lpstr>Exercise - Small Group discussion counsellors initial thoughts</vt:lpstr>
      <vt:lpstr>Therapy Referral information (1)</vt:lpstr>
      <vt:lpstr> Therapy referral information (2)</vt:lpstr>
      <vt:lpstr>Therapy referral information (3)</vt:lpstr>
      <vt:lpstr>The Child’s Perspective on referral</vt:lpstr>
      <vt:lpstr>How the trauma Brain works…Video</vt:lpstr>
      <vt:lpstr>BRAIN BASED TRAUMA </vt:lpstr>
      <vt:lpstr>TIA Hypothesizing The Trauma </vt:lpstr>
      <vt:lpstr>Jordan</vt:lpstr>
      <vt:lpstr>AMY</vt:lpstr>
      <vt:lpstr>Care system as part of the therapy</vt:lpstr>
      <vt:lpstr>Care system</vt:lpstr>
      <vt:lpstr>Transition during therapy</vt:lpstr>
      <vt:lpstr>Context of the therapy</vt:lpstr>
      <vt:lpstr>Working to promote resilience</vt:lpstr>
      <vt:lpstr>Resilience – open group Discussion Points</vt:lpstr>
      <vt:lpstr>PowerPoint Presentation</vt:lpstr>
      <vt:lpstr>PowerPoint Presentation</vt:lpstr>
      <vt:lpstr>EXERCISE</vt:lpstr>
      <vt:lpstr>Connecting with children and building on resilience</vt:lpstr>
      <vt:lpstr>Creative counselling sessions</vt:lpstr>
      <vt:lpstr>Therapists role in terms of resilience- what is it?</vt:lpstr>
      <vt:lpstr>Resources FOR WORKING WITH CHILDREN</vt:lpstr>
      <vt:lpstr>RESOURCES FOR WORK WITH CARERS AND CHILD/CARER ALONE</vt:lpstr>
      <vt:lpstr>QUESTIONS?</vt:lpstr>
      <vt:lpstr>REFERENCE LIST</vt:lpstr>
      <vt:lpstr>Recommended reading</vt:lpstr>
      <vt:lpstr>Contact Details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Counselling Children &amp;Young People in Care Trauma &amp; Resilience</dc:title>
  <dc:creator>Carol McKay-Stewart</dc:creator>
  <cp:lastModifiedBy>Katy Hobday</cp:lastModifiedBy>
  <cp:revision>55</cp:revision>
  <dcterms:created xsi:type="dcterms:W3CDTF">2020-01-18T13:26:25Z</dcterms:created>
  <dcterms:modified xsi:type="dcterms:W3CDTF">2020-02-18T09:35:09Z</dcterms:modified>
</cp:coreProperties>
</file>